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7"/>
  </p:notesMasterIdLst>
  <p:sldIdLst>
    <p:sldId id="261" r:id="rId5"/>
    <p:sldId id="263" r:id="rId6"/>
    <p:sldId id="264" r:id="rId7"/>
    <p:sldId id="270" r:id="rId8"/>
    <p:sldId id="266" r:id="rId9"/>
    <p:sldId id="268" r:id="rId10"/>
    <p:sldId id="269" r:id="rId11"/>
    <p:sldId id="271" r:id="rId12"/>
    <p:sldId id="273" r:id="rId13"/>
    <p:sldId id="272" r:id="rId14"/>
    <p:sldId id="274" r:id="rId15"/>
    <p:sldId id="275" r:id="rId16"/>
    <p:sldId id="276" r:id="rId17"/>
    <p:sldId id="277" r:id="rId18"/>
    <p:sldId id="278" r:id="rId19"/>
    <p:sldId id="279" r:id="rId20"/>
    <p:sldId id="280" r:id="rId21"/>
    <p:sldId id="281" r:id="rId22"/>
    <p:sldId id="282" r:id="rId23"/>
    <p:sldId id="283" r:id="rId24"/>
    <p:sldId id="285"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8" autoAdjust="0"/>
    <p:restoredTop sz="94660"/>
  </p:normalViewPr>
  <p:slideViewPr>
    <p:cSldViewPr snapToGrid="0">
      <p:cViewPr varScale="1">
        <p:scale>
          <a:sx n="85" d="100"/>
          <a:sy n="85" d="100"/>
        </p:scale>
        <p:origin x="590"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11/28/2022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11/28/2022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11/28/2022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11/28/2022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11/28/2022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11/28/2022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11/28/2022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4">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Serial Debuggers and bootloader security</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Micah Flack</a:t>
            </a:r>
          </a:p>
        </p:txBody>
      </p:sp>
    </p:spTree>
    <p:extLst>
      <p:ext uri="{BB962C8B-B14F-4D97-AF65-F5344CB8AC3E}">
        <p14:creationId xmlns:p14="http://schemas.microsoft.com/office/powerpoint/2010/main" val="1337192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C892AB0-7D6D-4FC9-9105-0CB427161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07353E4-FA19-40CB-8AF8-3A8E6704BE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2533" y="0"/>
            <a:ext cx="598488" cy="1981201"/>
            <a:chOff x="194733" y="0"/>
            <a:chExt cx="598488" cy="1981201"/>
          </a:xfrm>
        </p:grpSpPr>
        <p:sp>
          <p:nvSpPr>
            <p:cNvPr id="11" name="Freeform 35">
              <a:extLst>
                <a:ext uri="{FF2B5EF4-FFF2-40B4-BE49-F238E27FC236}">
                  <a16:creationId xmlns:a16="http://schemas.microsoft.com/office/drawing/2014/main" id="{697D009D-8E70-460A-BE57-321BB0764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85221" y="0"/>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12" name="Freeform 36">
              <a:extLst>
                <a:ext uri="{FF2B5EF4-FFF2-40B4-BE49-F238E27FC236}">
                  <a16:creationId xmlns:a16="http://schemas.microsoft.com/office/drawing/2014/main" id="{D0001F35-F282-403E-8D08-0D204D851F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526521" y="1141413"/>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13" name="Freeform 38">
              <a:extLst>
                <a:ext uri="{FF2B5EF4-FFF2-40B4-BE49-F238E27FC236}">
                  <a16:creationId xmlns:a16="http://schemas.microsoft.com/office/drawing/2014/main" id="{3F8A69A2-2D15-40CD-8C14-A18643ABA5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9996" y="1792288"/>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4" name="Freeform 39">
              <a:extLst>
                <a:ext uri="{FF2B5EF4-FFF2-40B4-BE49-F238E27FC236}">
                  <a16:creationId xmlns:a16="http://schemas.microsoft.com/office/drawing/2014/main" id="{B665CA2A-9D55-4786-9343-EB46672627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194733" y="0"/>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15" name="Freeform 40">
              <a:extLst>
                <a:ext uri="{FF2B5EF4-FFF2-40B4-BE49-F238E27FC236}">
                  <a16:creationId xmlns:a16="http://schemas.microsoft.com/office/drawing/2014/main" id="{CEE9BD85-96DF-4CDF-BC0F-C4E46062B3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602721" y="24288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16" name="Rectangle 41">
              <a:extLst>
                <a:ext uri="{FF2B5EF4-FFF2-40B4-BE49-F238E27FC236}">
                  <a16:creationId xmlns:a16="http://schemas.microsoft.com/office/drawing/2014/main" id="{6BB6F5E5-6CA3-4B20-86A7-1174D6E71F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flipV="1">
              <a:off x="693208" y="0"/>
              <a:ext cx="23813" cy="252413"/>
            </a:xfrm>
            <a:prstGeom prst="rect">
              <a:avLst/>
            </a:prstGeom>
            <a:solidFill>
              <a:schemeClr val="tx2">
                <a:alpha val="80000"/>
              </a:schemeClr>
            </a:solidFill>
            <a:ln>
              <a:noFill/>
            </a:ln>
          </p:spPr>
        </p:sp>
      </p:grpSp>
      <p:grpSp>
        <p:nvGrpSpPr>
          <p:cNvPr id="18" name="Group 17">
            <a:extLst>
              <a:ext uri="{FF2B5EF4-FFF2-40B4-BE49-F238E27FC236}">
                <a16:creationId xmlns:a16="http://schemas.microsoft.com/office/drawing/2014/main" id="{0328E69E-CE3D-4110-8BF7-AD3C0C10CB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85512" y="0"/>
            <a:ext cx="650875" cy="1730375"/>
            <a:chOff x="11347978" y="0"/>
            <a:chExt cx="650875" cy="1730375"/>
          </a:xfrm>
        </p:grpSpPr>
        <p:sp>
          <p:nvSpPr>
            <p:cNvPr id="19" name="Freeform 32">
              <a:extLst>
                <a:ext uri="{FF2B5EF4-FFF2-40B4-BE49-F238E27FC236}">
                  <a16:creationId xmlns:a16="http://schemas.microsoft.com/office/drawing/2014/main" id="{30F84C80-9E12-4460-B88F-D03839F0C8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67041"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0" name="Freeform 33">
              <a:extLst>
                <a:ext uri="{FF2B5EF4-FFF2-40B4-BE49-F238E27FC236}">
                  <a16:creationId xmlns:a16="http://schemas.microsoft.com/office/drawing/2014/main" id="{2F84C18C-5783-48FF-9DE0-FDA327CFC4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47978"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1" name="Freeform 34">
              <a:extLst>
                <a:ext uri="{FF2B5EF4-FFF2-40B4-BE49-F238E27FC236}">
                  <a16:creationId xmlns:a16="http://schemas.microsoft.com/office/drawing/2014/main" id="{08C6A855-346C-4589-9AD4-5E15BCBC7A2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4678"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2" name="Freeform 37">
              <a:extLst>
                <a:ext uri="{FF2B5EF4-FFF2-40B4-BE49-F238E27FC236}">
                  <a16:creationId xmlns:a16="http://schemas.microsoft.com/office/drawing/2014/main" id="{7E64BEE6-1157-421C-A02A-47639E4D9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694053"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24" name="Group 23">
            <a:extLst>
              <a:ext uri="{FF2B5EF4-FFF2-40B4-BE49-F238E27FC236}">
                <a16:creationId xmlns:a16="http://schemas.microsoft.com/office/drawing/2014/main" id="{F64806C9-3599-45A7-BCFF-F762C54276F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440267" y="5118101"/>
            <a:ext cx="650875" cy="1730375"/>
            <a:chOff x="118533" y="5118101"/>
            <a:chExt cx="650875" cy="1730375"/>
          </a:xfrm>
        </p:grpSpPr>
        <p:sp>
          <p:nvSpPr>
            <p:cNvPr id="25" name="Freeform 32">
              <a:extLst>
                <a:ext uri="{FF2B5EF4-FFF2-40B4-BE49-F238E27FC236}">
                  <a16:creationId xmlns:a16="http://schemas.microsoft.com/office/drawing/2014/main" id="{41D6E755-9558-4CAA-8F56-469D231C3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237596" y="6335713"/>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80000"/>
              </a:schemeClr>
            </a:solidFill>
            <a:ln>
              <a:noFill/>
            </a:ln>
          </p:spPr>
        </p:sp>
        <p:sp>
          <p:nvSpPr>
            <p:cNvPr id="26" name="Freeform 33">
              <a:extLst>
                <a:ext uri="{FF2B5EF4-FFF2-40B4-BE49-F238E27FC236}">
                  <a16:creationId xmlns:a16="http://schemas.microsoft.com/office/drawing/2014/main" id="{8FCD41C4-606C-446C-8C81-6353C64424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118533" y="622141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80000"/>
              </a:schemeClr>
            </a:solidFill>
            <a:ln>
              <a:noFill/>
            </a:ln>
          </p:spPr>
        </p:sp>
        <p:sp>
          <p:nvSpPr>
            <p:cNvPr id="27" name="Freeform 34">
              <a:extLst>
                <a:ext uri="{FF2B5EF4-FFF2-40B4-BE49-F238E27FC236}">
                  <a16:creationId xmlns:a16="http://schemas.microsoft.com/office/drawing/2014/main" id="{274CFBE4-CEA6-4C81-BB1E-83E1896771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flipV="1">
              <a:off x="385233" y="5118101"/>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28" name="Freeform 37">
              <a:extLst>
                <a:ext uri="{FF2B5EF4-FFF2-40B4-BE49-F238E27FC236}">
                  <a16:creationId xmlns:a16="http://schemas.microsoft.com/office/drawing/2014/main" id="{24813D3D-7B30-42F2-9065-1B40F140C7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V="1">
              <a:off x="464608" y="5299075"/>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80000"/>
              </a:schemeClr>
            </a:solidFill>
            <a:ln>
              <a:noFill/>
            </a:ln>
          </p:spPr>
        </p:sp>
      </p:grpSp>
      <p:grpSp>
        <p:nvGrpSpPr>
          <p:cNvPr id="30" name="Group 29">
            <a:extLst>
              <a:ext uri="{FF2B5EF4-FFF2-40B4-BE49-F238E27FC236}">
                <a16:creationId xmlns:a16="http://schemas.microsoft.com/office/drawing/2014/main" id="{1287AC97-A8E8-4B45-A50A-3057A88B40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1229445" y="4867275"/>
            <a:ext cx="598488" cy="1981201"/>
            <a:chOff x="11424178" y="4867275"/>
            <a:chExt cx="598488" cy="1981201"/>
          </a:xfrm>
        </p:grpSpPr>
        <p:sp>
          <p:nvSpPr>
            <p:cNvPr id="31" name="Freeform 35">
              <a:extLst>
                <a:ext uri="{FF2B5EF4-FFF2-40B4-BE49-F238E27FC236}">
                  <a16:creationId xmlns:a16="http://schemas.microsoft.com/office/drawing/2014/main" id="{57D70AA8-D36C-4DF9-B7D7-4E2C9BEFD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14666"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80000"/>
              </a:schemeClr>
            </a:solidFill>
            <a:ln>
              <a:noFill/>
            </a:ln>
          </p:spPr>
        </p:sp>
        <p:sp>
          <p:nvSpPr>
            <p:cNvPr id="32" name="Freeform 36">
              <a:extLst>
                <a:ext uri="{FF2B5EF4-FFF2-40B4-BE49-F238E27FC236}">
                  <a16:creationId xmlns:a16="http://schemas.microsoft.com/office/drawing/2014/main" id="{74D88556-8C5B-41AF-9FA0-92D2734708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55966"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80000"/>
              </a:schemeClr>
            </a:solidFill>
            <a:ln>
              <a:noFill/>
            </a:ln>
          </p:spPr>
        </p:sp>
        <p:sp>
          <p:nvSpPr>
            <p:cNvPr id="33" name="Freeform 38">
              <a:extLst>
                <a:ext uri="{FF2B5EF4-FFF2-40B4-BE49-F238E27FC236}">
                  <a16:creationId xmlns:a16="http://schemas.microsoft.com/office/drawing/2014/main" id="{17E00558-8912-48C6-8202-D8A2D854B7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19441"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4" name="Freeform 39">
              <a:extLst>
                <a:ext uri="{FF2B5EF4-FFF2-40B4-BE49-F238E27FC236}">
                  <a16:creationId xmlns:a16="http://schemas.microsoft.com/office/drawing/2014/main" id="{7E4C092A-90EF-4870-97FC-C2D97FD2CE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24178"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80000"/>
              </a:schemeClr>
            </a:solidFill>
            <a:ln>
              <a:noFill/>
            </a:ln>
          </p:spPr>
        </p:sp>
        <p:sp>
          <p:nvSpPr>
            <p:cNvPr id="35" name="Freeform 40">
              <a:extLst>
                <a:ext uri="{FF2B5EF4-FFF2-40B4-BE49-F238E27FC236}">
                  <a16:creationId xmlns:a16="http://schemas.microsoft.com/office/drawing/2014/main" id="{0C8C091A-4902-4B98-BB6B-AF6FA1174B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32166"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80000"/>
              </a:schemeClr>
            </a:solidFill>
            <a:ln>
              <a:noFill/>
            </a:ln>
          </p:spPr>
        </p:sp>
        <p:sp>
          <p:nvSpPr>
            <p:cNvPr id="36" name="Rectangle 41">
              <a:extLst>
                <a:ext uri="{FF2B5EF4-FFF2-40B4-BE49-F238E27FC236}">
                  <a16:creationId xmlns:a16="http://schemas.microsoft.com/office/drawing/2014/main" id="{50C57AA3-5B6E-4C49-9AE3-D130A25404A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22653" y="6596063"/>
              <a:ext cx="23813" cy="252413"/>
            </a:xfrm>
            <a:prstGeom prst="rect">
              <a:avLst/>
            </a:prstGeom>
            <a:solidFill>
              <a:schemeClr val="tx2">
                <a:alpha val="80000"/>
              </a:schemeClr>
            </a:solidFill>
            <a:ln>
              <a:noFill/>
            </a:ln>
          </p:spPr>
        </p:sp>
      </p:grpSp>
      <p:sp>
        <p:nvSpPr>
          <p:cNvPr id="38" name="Rectangle 37">
            <a:extLst>
              <a:ext uri="{FF2B5EF4-FFF2-40B4-BE49-F238E27FC236}">
                <a16:creationId xmlns:a16="http://schemas.microsoft.com/office/drawing/2014/main" id="{6D29BE04-4454-4832-B83F-10D001BFF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ound Diagonal Corner Rectangle 7">
            <a:extLst>
              <a:ext uri="{FF2B5EF4-FFF2-40B4-BE49-F238E27FC236}">
                <a16:creationId xmlns:a16="http://schemas.microsoft.com/office/drawing/2014/main" id="{98714CE9-3C2C-48E1-8B8F-CFB7735C4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2867" y="766234"/>
            <a:ext cx="10346266" cy="5325532"/>
          </a:xfrm>
          <a:prstGeom prst="round2DiagRect">
            <a:avLst>
              <a:gd name="adj1" fmla="val 4147"/>
              <a:gd name="adj2" fmla="val 0"/>
            </a:avLst>
          </a:prstGeom>
          <a:solidFill>
            <a:schemeClr val="bg2">
              <a:lumMod val="50000"/>
              <a:alpha val="80000"/>
            </a:schemeClr>
          </a:solidFill>
          <a:ln w="19050" cap="sq">
            <a:solidFill>
              <a:srgbClr val="FFFFFF">
                <a:alpha val="60000"/>
              </a:srgb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8C8B8-E561-4553-94A0-58FC4B447ED9}"/>
              </a:ext>
            </a:extLst>
          </p:cNvPr>
          <p:cNvSpPr>
            <a:spLocks noGrp="1"/>
          </p:cNvSpPr>
          <p:nvPr>
            <p:ph type="title"/>
          </p:nvPr>
        </p:nvSpPr>
        <p:spPr>
          <a:xfrm>
            <a:off x="1577445" y="1168078"/>
            <a:ext cx="9048219" cy="1092200"/>
          </a:xfrm>
        </p:spPr>
        <p:txBody>
          <a:bodyPr anchor="ctr">
            <a:normAutofit/>
          </a:bodyPr>
          <a:lstStyle/>
          <a:p>
            <a:pPr algn="ctr"/>
            <a:r>
              <a:rPr lang="en-US" dirty="0">
                <a:solidFill>
                  <a:srgbClr val="FFFFFF"/>
                </a:solidFill>
              </a:rPr>
              <a:t>JTAG LAYOUT EXAMPLEs</a:t>
            </a:r>
          </a:p>
        </p:txBody>
      </p:sp>
      <p:pic>
        <p:nvPicPr>
          <p:cNvPr id="17" name="Content Placeholder 16" descr="A picture containing text, electronics&#10;&#10;Description automatically generated">
            <a:extLst>
              <a:ext uri="{FF2B5EF4-FFF2-40B4-BE49-F238E27FC236}">
                <a16:creationId xmlns:a16="http://schemas.microsoft.com/office/drawing/2014/main" id="{53583A82-3DF2-4CA0-AA47-25CF5740CBF0}"/>
              </a:ext>
            </a:extLst>
          </p:cNvPr>
          <p:cNvPicPr>
            <a:picLocks noGrp="1" noChangeAspect="1"/>
          </p:cNvPicPr>
          <p:nvPr>
            <p:ph idx="1"/>
          </p:nvPr>
        </p:nvPicPr>
        <p:blipFill>
          <a:blip r:embed="rId3"/>
          <a:stretch>
            <a:fillRect/>
          </a:stretch>
        </p:blipFill>
        <p:spPr>
          <a:xfrm>
            <a:off x="1057805" y="2662122"/>
            <a:ext cx="10068452" cy="2794564"/>
          </a:xfrm>
        </p:spPr>
      </p:pic>
    </p:spTree>
    <p:extLst>
      <p:ext uri="{BB962C8B-B14F-4D97-AF65-F5344CB8AC3E}">
        <p14:creationId xmlns:p14="http://schemas.microsoft.com/office/powerpoint/2010/main" val="1884203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78363-6E33-4C1F-99BC-C9462866AB83}"/>
              </a:ext>
            </a:extLst>
          </p:cNvPr>
          <p:cNvSpPr>
            <a:spLocks noGrp="1"/>
          </p:cNvSpPr>
          <p:nvPr>
            <p:ph type="title"/>
          </p:nvPr>
        </p:nvSpPr>
        <p:spPr/>
        <p:txBody>
          <a:bodyPr/>
          <a:lstStyle/>
          <a:p>
            <a:r>
              <a:rPr lang="en-US" dirty="0"/>
              <a:t>Identifying DAP Interfaces</a:t>
            </a:r>
          </a:p>
        </p:txBody>
      </p:sp>
      <p:sp>
        <p:nvSpPr>
          <p:cNvPr id="3" name="Content Placeholder 2">
            <a:extLst>
              <a:ext uri="{FF2B5EF4-FFF2-40B4-BE49-F238E27FC236}">
                <a16:creationId xmlns:a16="http://schemas.microsoft.com/office/drawing/2014/main" id="{045D5087-58A8-4C71-A571-2E713B616790}"/>
              </a:ext>
            </a:extLst>
          </p:cNvPr>
          <p:cNvSpPr>
            <a:spLocks noGrp="1"/>
          </p:cNvSpPr>
          <p:nvPr>
            <p:ph idx="1"/>
          </p:nvPr>
        </p:nvSpPr>
        <p:spPr/>
        <p:txBody>
          <a:bodyPr/>
          <a:lstStyle/>
          <a:p>
            <a:pPr marL="0" indent="0">
              <a:buNone/>
            </a:pPr>
            <a:r>
              <a:rPr lang="en-US" dirty="0"/>
              <a:t>In the previous slide we showed examples of different JTAG layouts. However, there might be some instances where the ports are unlabeled or mismatching.</a:t>
            </a:r>
          </a:p>
          <a:p>
            <a:pPr marL="0" indent="0">
              <a:buNone/>
            </a:pPr>
            <a:r>
              <a:rPr lang="en-US" dirty="0"/>
              <a:t>One method we can use is to consult the chipset manufacturer datasheet.</a:t>
            </a:r>
          </a:p>
          <a:p>
            <a:pPr marL="0" indent="0">
              <a:buNone/>
            </a:pPr>
            <a:r>
              <a:rPr lang="en-US" dirty="0"/>
              <a:t>With the manual we can identify pinouts on the chip and then use the continuity function of a multimeter map the chip pins to groups of unlabeled traces.</a:t>
            </a:r>
          </a:p>
        </p:txBody>
      </p:sp>
    </p:spTree>
    <p:extLst>
      <p:ext uri="{BB962C8B-B14F-4D97-AF65-F5344CB8AC3E}">
        <p14:creationId xmlns:p14="http://schemas.microsoft.com/office/powerpoint/2010/main" val="2101745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B5E86-E901-44DF-B9BF-26B54220184A}"/>
              </a:ext>
            </a:extLst>
          </p:cNvPr>
          <p:cNvSpPr>
            <a:spLocks noGrp="1"/>
          </p:cNvSpPr>
          <p:nvPr>
            <p:ph type="title"/>
          </p:nvPr>
        </p:nvSpPr>
        <p:spPr/>
        <p:txBody>
          <a:bodyPr/>
          <a:lstStyle/>
          <a:p>
            <a:r>
              <a:rPr lang="en-US" dirty="0"/>
              <a:t>Chipset Identification</a:t>
            </a:r>
          </a:p>
        </p:txBody>
      </p:sp>
      <p:sp>
        <p:nvSpPr>
          <p:cNvPr id="3" name="Content Placeholder 2">
            <a:extLst>
              <a:ext uri="{FF2B5EF4-FFF2-40B4-BE49-F238E27FC236}">
                <a16:creationId xmlns:a16="http://schemas.microsoft.com/office/drawing/2014/main" id="{1C732FE4-770C-4CF1-BD20-AD52C013DAF0}"/>
              </a:ext>
            </a:extLst>
          </p:cNvPr>
          <p:cNvSpPr>
            <a:spLocks noGrp="1"/>
          </p:cNvSpPr>
          <p:nvPr>
            <p:ph idx="1"/>
          </p:nvPr>
        </p:nvSpPr>
        <p:spPr/>
        <p:txBody>
          <a:bodyPr/>
          <a:lstStyle/>
          <a:p>
            <a:pPr marL="0" indent="0">
              <a:buNone/>
            </a:pPr>
            <a:r>
              <a:rPr lang="en-US" dirty="0"/>
              <a:t>For example, if the we look at this image…. We can identify that the chipset serial number is LM3S2793 from Texas Instruments.</a:t>
            </a:r>
          </a:p>
          <a:p>
            <a:pPr marL="0" indent="0">
              <a:buNone/>
            </a:pPr>
            <a:r>
              <a:rPr lang="en-US" dirty="0"/>
              <a:t>The datasheet for the chip then shows us the corresponding pin numbers:</a:t>
            </a:r>
          </a:p>
        </p:txBody>
      </p:sp>
      <p:pic>
        <p:nvPicPr>
          <p:cNvPr id="7" name="Picture 6" descr="A close-up of a computer chip&#10;&#10;Description automatically generated with low confidence">
            <a:extLst>
              <a:ext uri="{FF2B5EF4-FFF2-40B4-BE49-F238E27FC236}">
                <a16:creationId xmlns:a16="http://schemas.microsoft.com/office/drawing/2014/main" id="{F972C396-FB4C-4AA0-A3F0-10703A3F2417}"/>
              </a:ext>
            </a:extLst>
          </p:cNvPr>
          <p:cNvPicPr>
            <a:picLocks noChangeAspect="1"/>
          </p:cNvPicPr>
          <p:nvPr/>
        </p:nvPicPr>
        <p:blipFill rotWithShape="1">
          <a:blip r:embed="rId2"/>
          <a:srcRect l="11978" t="12844" r="10652" b="24159"/>
          <a:stretch/>
        </p:blipFill>
        <p:spPr>
          <a:xfrm>
            <a:off x="978818" y="4135559"/>
            <a:ext cx="2770370" cy="2255716"/>
          </a:xfrm>
          <a:prstGeom prst="rect">
            <a:avLst/>
          </a:prstGeom>
        </p:spPr>
      </p:pic>
      <p:pic>
        <p:nvPicPr>
          <p:cNvPr id="11" name="Picture 10">
            <a:extLst>
              <a:ext uri="{FF2B5EF4-FFF2-40B4-BE49-F238E27FC236}">
                <a16:creationId xmlns:a16="http://schemas.microsoft.com/office/drawing/2014/main" id="{4694D990-E60A-4518-8341-3BBFF4AB1884}"/>
              </a:ext>
            </a:extLst>
          </p:cNvPr>
          <p:cNvPicPr>
            <a:picLocks noChangeAspect="1"/>
          </p:cNvPicPr>
          <p:nvPr/>
        </p:nvPicPr>
        <p:blipFill>
          <a:blip r:embed="rId3"/>
          <a:stretch>
            <a:fillRect/>
          </a:stretch>
        </p:blipFill>
        <p:spPr>
          <a:xfrm>
            <a:off x="3749188" y="4135559"/>
            <a:ext cx="7933107" cy="2255715"/>
          </a:xfrm>
          <a:prstGeom prst="rect">
            <a:avLst/>
          </a:prstGeom>
        </p:spPr>
      </p:pic>
    </p:spTree>
    <p:extLst>
      <p:ext uri="{BB962C8B-B14F-4D97-AF65-F5344CB8AC3E}">
        <p14:creationId xmlns:p14="http://schemas.microsoft.com/office/powerpoint/2010/main" val="310221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81C7-C01A-441E-95F3-F7C4BFE4C665}"/>
              </a:ext>
            </a:extLst>
          </p:cNvPr>
          <p:cNvSpPr>
            <a:spLocks noGrp="1"/>
          </p:cNvSpPr>
          <p:nvPr>
            <p:ph type="title"/>
          </p:nvPr>
        </p:nvSpPr>
        <p:spPr>
          <a:xfrm>
            <a:off x="1141413" y="618518"/>
            <a:ext cx="9905998" cy="1478570"/>
          </a:xfrm>
        </p:spPr>
        <p:txBody>
          <a:bodyPr>
            <a:normAutofit/>
          </a:bodyPr>
          <a:lstStyle/>
          <a:p>
            <a:r>
              <a:rPr lang="en-US" dirty="0"/>
              <a:t>Mapping JTAG PINS</a:t>
            </a:r>
          </a:p>
        </p:txBody>
      </p:sp>
      <p:pic>
        <p:nvPicPr>
          <p:cNvPr id="7" name="Content Placeholder 6" descr="A picture containing text, electronics, circuit&#10;&#10;Description automatically generated">
            <a:extLst>
              <a:ext uri="{FF2B5EF4-FFF2-40B4-BE49-F238E27FC236}">
                <a16:creationId xmlns:a16="http://schemas.microsoft.com/office/drawing/2014/main" id="{FBD613F9-F865-4419-ABA7-2AE3D9F2E3D3}"/>
              </a:ext>
            </a:extLst>
          </p:cNvPr>
          <p:cNvPicPr>
            <a:picLocks noChangeAspect="1"/>
          </p:cNvPicPr>
          <p:nvPr/>
        </p:nvPicPr>
        <p:blipFill>
          <a:blip r:embed="rId3"/>
          <a:stretch>
            <a:fillRect/>
          </a:stretch>
        </p:blipFill>
        <p:spPr>
          <a:xfrm>
            <a:off x="1141411" y="2359634"/>
            <a:ext cx="4689234" cy="332935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11" name="Content Placeholder 10">
            <a:extLst>
              <a:ext uri="{FF2B5EF4-FFF2-40B4-BE49-F238E27FC236}">
                <a16:creationId xmlns:a16="http://schemas.microsoft.com/office/drawing/2014/main" id="{B29D6FBF-1A26-34DE-A8F8-B4AE99321D39}"/>
              </a:ext>
            </a:extLst>
          </p:cNvPr>
          <p:cNvSpPr>
            <a:spLocks noGrp="1"/>
          </p:cNvSpPr>
          <p:nvPr>
            <p:ph idx="1"/>
          </p:nvPr>
        </p:nvSpPr>
        <p:spPr>
          <a:xfrm>
            <a:off x="6336727" y="2249486"/>
            <a:ext cx="4710683" cy="4357501"/>
          </a:xfrm>
        </p:spPr>
        <p:txBody>
          <a:bodyPr>
            <a:normAutofit/>
          </a:bodyPr>
          <a:lstStyle/>
          <a:p>
            <a:pPr marL="0" indent="0">
              <a:buNone/>
            </a:pPr>
            <a:r>
              <a:rPr lang="en-US" dirty="0"/>
              <a:t>The result of mapping those pins to an unlabeled group of traces should look something like the following image.</a:t>
            </a:r>
          </a:p>
          <a:p>
            <a:pPr marL="0" indent="0">
              <a:buNone/>
            </a:pPr>
            <a:r>
              <a:rPr lang="en-US" dirty="0"/>
              <a:t>SW* terms can be ignored for now (these are used for SWD).</a:t>
            </a:r>
          </a:p>
          <a:p>
            <a:pPr marL="0" indent="0">
              <a:buNone/>
            </a:pPr>
            <a:r>
              <a:rPr lang="en-US" dirty="0"/>
              <a:t>Although time consuming, it is much cheaper than using an x-ray machine – I promise.</a:t>
            </a:r>
          </a:p>
        </p:txBody>
      </p:sp>
    </p:spTree>
    <p:extLst>
      <p:ext uri="{BB962C8B-B14F-4D97-AF65-F5344CB8AC3E}">
        <p14:creationId xmlns:p14="http://schemas.microsoft.com/office/powerpoint/2010/main" val="18199525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7F015-731B-447E-B153-3B8D635E2A13}"/>
              </a:ext>
            </a:extLst>
          </p:cNvPr>
          <p:cNvSpPr>
            <a:spLocks noGrp="1"/>
          </p:cNvSpPr>
          <p:nvPr>
            <p:ph type="title"/>
          </p:nvPr>
        </p:nvSpPr>
        <p:spPr/>
        <p:txBody>
          <a:bodyPr/>
          <a:lstStyle/>
          <a:p>
            <a:r>
              <a:rPr lang="en-US" dirty="0"/>
              <a:t>Connecting to the JTAG Interface</a:t>
            </a:r>
          </a:p>
        </p:txBody>
      </p:sp>
      <p:sp>
        <p:nvSpPr>
          <p:cNvPr id="3" name="Content Placeholder 2">
            <a:extLst>
              <a:ext uri="{FF2B5EF4-FFF2-40B4-BE49-F238E27FC236}">
                <a16:creationId xmlns:a16="http://schemas.microsoft.com/office/drawing/2014/main" id="{08AC90F1-0560-4968-8C1D-E013F4BCFE1A}"/>
              </a:ext>
            </a:extLst>
          </p:cNvPr>
          <p:cNvSpPr>
            <a:spLocks noGrp="1"/>
          </p:cNvSpPr>
          <p:nvPr>
            <p:ph idx="1"/>
          </p:nvPr>
        </p:nvSpPr>
        <p:spPr>
          <a:xfrm>
            <a:off x="1141412" y="2249487"/>
            <a:ext cx="9905999" cy="4379914"/>
          </a:xfrm>
        </p:spPr>
        <p:txBody>
          <a:bodyPr>
            <a:normAutofit/>
          </a:bodyPr>
          <a:lstStyle/>
          <a:p>
            <a:pPr marL="0" indent="0">
              <a:buNone/>
            </a:pPr>
            <a:r>
              <a:rPr lang="en-US" dirty="0"/>
              <a:t>Connecting to the interface is relatively simple, we just need to create a wire harness that our tools can use. You will need to connect a wire to each trace used by the JTAG port.</a:t>
            </a:r>
          </a:p>
          <a:p>
            <a:pPr marL="0" indent="0">
              <a:buNone/>
            </a:pPr>
            <a:r>
              <a:rPr lang="en-US" dirty="0"/>
              <a:t>You might need to request help from someone with knowledge of soldering.</a:t>
            </a:r>
          </a:p>
          <a:p>
            <a:pPr marL="0" indent="0">
              <a:buNone/>
            </a:pPr>
            <a:r>
              <a:rPr lang="en-US" dirty="0"/>
              <a:t>If that is not available, you can try the following options:</a:t>
            </a:r>
          </a:p>
          <a:p>
            <a:pPr lvl="1"/>
            <a:r>
              <a:rPr lang="en-US" dirty="0"/>
              <a:t>Alligator clips</a:t>
            </a:r>
          </a:p>
          <a:p>
            <a:pPr lvl="1"/>
            <a:r>
              <a:rPr lang="en-US" dirty="0"/>
              <a:t>Hot glue</a:t>
            </a:r>
          </a:p>
          <a:p>
            <a:pPr lvl="1"/>
            <a:r>
              <a:rPr lang="en-US" dirty="0"/>
              <a:t>Electrical tape</a:t>
            </a:r>
          </a:p>
          <a:p>
            <a:pPr marL="0" indent="0">
              <a:buNone/>
            </a:pPr>
            <a:endParaRPr lang="en-US" dirty="0"/>
          </a:p>
        </p:txBody>
      </p:sp>
    </p:spTree>
    <p:extLst>
      <p:ext uri="{BB962C8B-B14F-4D97-AF65-F5344CB8AC3E}">
        <p14:creationId xmlns:p14="http://schemas.microsoft.com/office/powerpoint/2010/main" val="2443639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A3157-CCAD-4037-A275-6D4F119310B9}"/>
              </a:ext>
            </a:extLst>
          </p:cNvPr>
          <p:cNvSpPr>
            <a:spLocks noGrp="1"/>
          </p:cNvSpPr>
          <p:nvPr>
            <p:ph type="title"/>
          </p:nvPr>
        </p:nvSpPr>
        <p:spPr/>
        <p:txBody>
          <a:bodyPr/>
          <a:lstStyle/>
          <a:p>
            <a:r>
              <a:rPr lang="en-US" dirty="0"/>
              <a:t>Example of JTAG HARNESS</a:t>
            </a:r>
          </a:p>
        </p:txBody>
      </p:sp>
      <p:pic>
        <p:nvPicPr>
          <p:cNvPr id="7" name="Content Placeholder 6" descr="A picture containing text, electronics, circuit&#10;&#10;Description automatically generated">
            <a:extLst>
              <a:ext uri="{FF2B5EF4-FFF2-40B4-BE49-F238E27FC236}">
                <a16:creationId xmlns:a16="http://schemas.microsoft.com/office/drawing/2014/main" id="{AB41E9E2-6C5A-4C16-B164-403FA65B422A}"/>
              </a:ext>
            </a:extLst>
          </p:cNvPr>
          <p:cNvPicPr>
            <a:picLocks noGrp="1" noChangeAspect="1"/>
          </p:cNvPicPr>
          <p:nvPr>
            <p:ph idx="1"/>
          </p:nvPr>
        </p:nvPicPr>
        <p:blipFill rotWithShape="1">
          <a:blip r:embed="rId2"/>
          <a:srcRect l="31724" t="32439" r="25714" b="33216"/>
          <a:stretch/>
        </p:blipFill>
        <p:spPr bwMode="auto">
          <a:xfrm>
            <a:off x="1227138" y="1938419"/>
            <a:ext cx="9905998" cy="450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565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74872A0B-8668-4500-9509-EAA581B26C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8B504305-5526-408E-85F7-F0BA7E527C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5827CE64-2533-45A6-9A39-7D5052E5CEE0}"/>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215A3157-CCAD-4037-A275-6D4F119310B9}"/>
              </a:ext>
            </a:extLst>
          </p:cNvPr>
          <p:cNvSpPr>
            <a:spLocks noGrp="1"/>
          </p:cNvSpPr>
          <p:nvPr>
            <p:ph type="title"/>
          </p:nvPr>
        </p:nvSpPr>
        <p:spPr>
          <a:xfrm>
            <a:off x="6448425" y="618518"/>
            <a:ext cx="4598985" cy="1478570"/>
          </a:xfrm>
        </p:spPr>
        <p:txBody>
          <a:bodyPr>
            <a:normAutofit/>
          </a:bodyPr>
          <a:lstStyle/>
          <a:p>
            <a:r>
              <a:rPr lang="en-US"/>
              <a:t>Example of JTAG HARNESS – Cont’d</a:t>
            </a:r>
            <a:endParaRPr lang="en-US" dirty="0"/>
          </a:p>
        </p:txBody>
      </p:sp>
      <p:pic>
        <p:nvPicPr>
          <p:cNvPr id="5" name="Content Placeholder 4">
            <a:extLst>
              <a:ext uri="{FF2B5EF4-FFF2-40B4-BE49-F238E27FC236}">
                <a16:creationId xmlns:a16="http://schemas.microsoft.com/office/drawing/2014/main" id="{C51799E8-C01C-4B5A-BBB6-025CA07A6318}"/>
              </a:ext>
            </a:extLst>
          </p:cNvPr>
          <p:cNvPicPr>
            <a:picLocks noChangeAspect="1"/>
          </p:cNvPicPr>
          <p:nvPr/>
        </p:nvPicPr>
        <p:blipFill rotWithShape="1">
          <a:blip r:embed="rId4"/>
          <a:srcRect l="16202" r="33752"/>
          <a:stretch/>
        </p:blipFill>
        <p:spPr>
          <a:xfrm>
            <a:off x="-5597" y="10"/>
            <a:ext cx="6101597" cy="6857990"/>
          </a:xfrm>
          <a:prstGeom prst="rect">
            <a:avLst/>
          </a:prstGeom>
        </p:spPr>
      </p:pic>
      <p:grpSp>
        <p:nvGrpSpPr>
          <p:cNvPr id="16" name="Group 15">
            <a:extLst>
              <a:ext uri="{FF2B5EF4-FFF2-40B4-BE49-F238E27FC236}">
                <a16:creationId xmlns:a16="http://schemas.microsoft.com/office/drawing/2014/main" id="{240590EE-5428-41AA-95B2-96FCC1CE67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494DCC55-99C6-45CF-B357-E3848C80934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6">
              <a:extLst>
                <a:ext uri="{FF2B5EF4-FFF2-40B4-BE49-F238E27FC236}">
                  <a16:creationId xmlns:a16="http://schemas.microsoft.com/office/drawing/2014/main" id="{63D64E32-FF0C-4665-B9D8-D1ECAAE5BA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7">
              <a:extLst>
                <a:ext uri="{FF2B5EF4-FFF2-40B4-BE49-F238E27FC236}">
                  <a16:creationId xmlns:a16="http://schemas.microsoft.com/office/drawing/2014/main" id="{3675001D-3840-4589-8190-505A7F52F0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Rectangle 19">
              <a:extLst>
                <a:ext uri="{FF2B5EF4-FFF2-40B4-BE49-F238E27FC236}">
                  <a16:creationId xmlns:a16="http://schemas.microsoft.com/office/drawing/2014/main" id="{19E34E87-395F-4023-A80E-D1CBAAEBD9B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1" name="Freeform 9">
              <a:extLst>
                <a:ext uri="{FF2B5EF4-FFF2-40B4-BE49-F238E27FC236}">
                  <a16:creationId xmlns:a16="http://schemas.microsoft.com/office/drawing/2014/main" id="{6FB1B38F-1B92-41C3-AA1D-6D6440FB0D7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0">
              <a:extLst>
                <a:ext uri="{FF2B5EF4-FFF2-40B4-BE49-F238E27FC236}">
                  <a16:creationId xmlns:a16="http://schemas.microsoft.com/office/drawing/2014/main" id="{02FBE453-FBD2-4348-8DDA-4A023444EC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1">
              <a:extLst>
                <a:ext uri="{FF2B5EF4-FFF2-40B4-BE49-F238E27FC236}">
                  <a16:creationId xmlns:a16="http://schemas.microsoft.com/office/drawing/2014/main" id="{60D719E8-BF78-4F42-B9D1-7F5E02A36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2">
              <a:extLst>
                <a:ext uri="{FF2B5EF4-FFF2-40B4-BE49-F238E27FC236}">
                  <a16:creationId xmlns:a16="http://schemas.microsoft.com/office/drawing/2014/main" id="{5EC70737-9C19-4CF5-84DA-B22A960D53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3">
              <a:extLst>
                <a:ext uri="{FF2B5EF4-FFF2-40B4-BE49-F238E27FC236}">
                  <a16:creationId xmlns:a16="http://schemas.microsoft.com/office/drawing/2014/main" id="{88FD042E-E56E-4360-9620-F811AB9A33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4">
              <a:extLst>
                <a:ext uri="{FF2B5EF4-FFF2-40B4-BE49-F238E27FC236}">
                  <a16:creationId xmlns:a16="http://schemas.microsoft.com/office/drawing/2014/main" id="{18F15D2B-0812-46F6-B0F4-6A6714B54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5">
              <a:extLst>
                <a:ext uri="{FF2B5EF4-FFF2-40B4-BE49-F238E27FC236}">
                  <a16:creationId xmlns:a16="http://schemas.microsoft.com/office/drawing/2014/main" id="{0C2F2A50-98DD-4F92-BDFE-B72E235766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6">
              <a:extLst>
                <a:ext uri="{FF2B5EF4-FFF2-40B4-BE49-F238E27FC236}">
                  <a16:creationId xmlns:a16="http://schemas.microsoft.com/office/drawing/2014/main" id="{473541D9-6DAE-4718-97D4-8952F4E7CC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17">
              <a:extLst>
                <a:ext uri="{FF2B5EF4-FFF2-40B4-BE49-F238E27FC236}">
                  <a16:creationId xmlns:a16="http://schemas.microsoft.com/office/drawing/2014/main" id="{3A56C5E9-011C-44D2-AF94-3BF5420433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18">
              <a:extLst>
                <a:ext uri="{FF2B5EF4-FFF2-40B4-BE49-F238E27FC236}">
                  <a16:creationId xmlns:a16="http://schemas.microsoft.com/office/drawing/2014/main" id="{CD279E0E-1CD5-4F41-96A5-3A09707E81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19">
              <a:extLst>
                <a:ext uri="{FF2B5EF4-FFF2-40B4-BE49-F238E27FC236}">
                  <a16:creationId xmlns:a16="http://schemas.microsoft.com/office/drawing/2014/main" id="{F5A6F094-9E54-4985-8738-D2067A4F07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0">
              <a:extLst>
                <a:ext uri="{FF2B5EF4-FFF2-40B4-BE49-F238E27FC236}">
                  <a16:creationId xmlns:a16="http://schemas.microsoft.com/office/drawing/2014/main" id="{99D51F59-FA93-490E-B9CF-97BB63747C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1">
              <a:extLst>
                <a:ext uri="{FF2B5EF4-FFF2-40B4-BE49-F238E27FC236}">
                  <a16:creationId xmlns:a16="http://schemas.microsoft.com/office/drawing/2014/main" id="{3CD83DC6-F4A0-4A4D-AAC3-83983F960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2">
              <a:extLst>
                <a:ext uri="{FF2B5EF4-FFF2-40B4-BE49-F238E27FC236}">
                  <a16:creationId xmlns:a16="http://schemas.microsoft.com/office/drawing/2014/main" id="{6E9B4028-C74F-4631-8312-68B30E6E62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3">
              <a:extLst>
                <a:ext uri="{FF2B5EF4-FFF2-40B4-BE49-F238E27FC236}">
                  <a16:creationId xmlns:a16="http://schemas.microsoft.com/office/drawing/2014/main" id="{1E3337C9-1DDE-4E2E-8519-7D2C23C95F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4">
              <a:extLst>
                <a:ext uri="{FF2B5EF4-FFF2-40B4-BE49-F238E27FC236}">
                  <a16:creationId xmlns:a16="http://schemas.microsoft.com/office/drawing/2014/main" id="{754A526E-6EC0-458A-9C4C-008F6749CD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5">
              <a:extLst>
                <a:ext uri="{FF2B5EF4-FFF2-40B4-BE49-F238E27FC236}">
                  <a16:creationId xmlns:a16="http://schemas.microsoft.com/office/drawing/2014/main" id="{6A3DA723-7448-48CF-8BD2-FED2D4FE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6">
              <a:extLst>
                <a:ext uri="{FF2B5EF4-FFF2-40B4-BE49-F238E27FC236}">
                  <a16:creationId xmlns:a16="http://schemas.microsoft.com/office/drawing/2014/main" id="{9B506EC1-D8A8-4532-B78B-A236567EE0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27">
              <a:extLst>
                <a:ext uri="{FF2B5EF4-FFF2-40B4-BE49-F238E27FC236}">
                  <a16:creationId xmlns:a16="http://schemas.microsoft.com/office/drawing/2014/main" id="{AA9DFB36-74F4-4977-ABC5-3257EDA33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28">
              <a:extLst>
                <a:ext uri="{FF2B5EF4-FFF2-40B4-BE49-F238E27FC236}">
                  <a16:creationId xmlns:a16="http://schemas.microsoft.com/office/drawing/2014/main" id="{966A7FBA-BB79-4AF0-90C2-5F2BC9F2D1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29">
              <a:extLst>
                <a:ext uri="{FF2B5EF4-FFF2-40B4-BE49-F238E27FC236}">
                  <a16:creationId xmlns:a16="http://schemas.microsoft.com/office/drawing/2014/main" id="{23BB8A47-FF1B-44E5-8D93-7ADF37F1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0">
              <a:extLst>
                <a:ext uri="{FF2B5EF4-FFF2-40B4-BE49-F238E27FC236}">
                  <a16:creationId xmlns:a16="http://schemas.microsoft.com/office/drawing/2014/main" id="{E463E1B7-7BED-4425-95B7-F6F75F8733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1">
              <a:extLst>
                <a:ext uri="{FF2B5EF4-FFF2-40B4-BE49-F238E27FC236}">
                  <a16:creationId xmlns:a16="http://schemas.microsoft.com/office/drawing/2014/main" id="{749D0675-4397-4610-9807-2F7C1CC942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2">
              <a:extLst>
                <a:ext uri="{FF2B5EF4-FFF2-40B4-BE49-F238E27FC236}">
                  <a16:creationId xmlns:a16="http://schemas.microsoft.com/office/drawing/2014/main" id="{DE7617CF-8919-43C3-9557-08D67C7DAF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Rectangle 44">
              <a:extLst>
                <a:ext uri="{FF2B5EF4-FFF2-40B4-BE49-F238E27FC236}">
                  <a16:creationId xmlns:a16="http://schemas.microsoft.com/office/drawing/2014/main" id="{3DB68720-7E37-4930-9900-8632140D62BB}"/>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6" name="Freeform 34">
              <a:extLst>
                <a:ext uri="{FF2B5EF4-FFF2-40B4-BE49-F238E27FC236}">
                  <a16:creationId xmlns:a16="http://schemas.microsoft.com/office/drawing/2014/main" id="{202F13DF-5B76-468E-A95E-80780788BD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5">
              <a:extLst>
                <a:ext uri="{FF2B5EF4-FFF2-40B4-BE49-F238E27FC236}">
                  <a16:creationId xmlns:a16="http://schemas.microsoft.com/office/drawing/2014/main" id="{219143C2-6062-4C2C-9563-6534108E35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6">
              <a:extLst>
                <a:ext uri="{FF2B5EF4-FFF2-40B4-BE49-F238E27FC236}">
                  <a16:creationId xmlns:a16="http://schemas.microsoft.com/office/drawing/2014/main" id="{38413A0C-26DB-479B-B747-1D813610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37">
              <a:extLst>
                <a:ext uri="{FF2B5EF4-FFF2-40B4-BE49-F238E27FC236}">
                  <a16:creationId xmlns:a16="http://schemas.microsoft.com/office/drawing/2014/main" id="{CB526B5F-4FAA-4B4C-8AF8-B98EC74A3D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38">
              <a:extLst>
                <a:ext uri="{FF2B5EF4-FFF2-40B4-BE49-F238E27FC236}">
                  <a16:creationId xmlns:a16="http://schemas.microsoft.com/office/drawing/2014/main" id="{54FFF88E-6D69-4AE9-8378-D16419155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39">
              <a:extLst>
                <a:ext uri="{FF2B5EF4-FFF2-40B4-BE49-F238E27FC236}">
                  <a16:creationId xmlns:a16="http://schemas.microsoft.com/office/drawing/2014/main" id="{8008115A-CE00-4E36-BAF1-B511F21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0">
              <a:extLst>
                <a:ext uri="{FF2B5EF4-FFF2-40B4-BE49-F238E27FC236}">
                  <a16:creationId xmlns:a16="http://schemas.microsoft.com/office/drawing/2014/main" id="{2935DB29-6F85-47D8-863C-11386389DB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1">
              <a:extLst>
                <a:ext uri="{FF2B5EF4-FFF2-40B4-BE49-F238E27FC236}">
                  <a16:creationId xmlns:a16="http://schemas.microsoft.com/office/drawing/2014/main" id="{4FB8E51B-1AC1-4671-B181-473C29BECD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2">
              <a:extLst>
                <a:ext uri="{FF2B5EF4-FFF2-40B4-BE49-F238E27FC236}">
                  <a16:creationId xmlns:a16="http://schemas.microsoft.com/office/drawing/2014/main" id="{91E6AE4F-959F-4ED7-A199-8C0307E40E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3">
              <a:extLst>
                <a:ext uri="{FF2B5EF4-FFF2-40B4-BE49-F238E27FC236}">
                  <a16:creationId xmlns:a16="http://schemas.microsoft.com/office/drawing/2014/main" id="{A0445E55-0009-44A5-AA6A-350D9D48A2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4">
              <a:extLst>
                <a:ext uri="{FF2B5EF4-FFF2-40B4-BE49-F238E27FC236}">
                  <a16:creationId xmlns:a16="http://schemas.microsoft.com/office/drawing/2014/main" id="{B5291C75-4ECA-4829-B824-5725C32905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Rectangle 56">
              <a:extLst>
                <a:ext uri="{FF2B5EF4-FFF2-40B4-BE49-F238E27FC236}">
                  <a16:creationId xmlns:a16="http://schemas.microsoft.com/office/drawing/2014/main" id="{6793376D-3E7C-4F04-8BC8-EC4820622BE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8" name="Freeform 46">
              <a:extLst>
                <a:ext uri="{FF2B5EF4-FFF2-40B4-BE49-F238E27FC236}">
                  <a16:creationId xmlns:a16="http://schemas.microsoft.com/office/drawing/2014/main" id="{3596510A-5528-445D-AFEA-6E3F89BA8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47">
              <a:extLst>
                <a:ext uri="{FF2B5EF4-FFF2-40B4-BE49-F238E27FC236}">
                  <a16:creationId xmlns:a16="http://schemas.microsoft.com/office/drawing/2014/main" id="{E1B69479-D8C9-4E2E-A931-4D49C4FD76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48">
              <a:extLst>
                <a:ext uri="{FF2B5EF4-FFF2-40B4-BE49-F238E27FC236}">
                  <a16:creationId xmlns:a16="http://schemas.microsoft.com/office/drawing/2014/main" id="{0A759A2E-A8B1-44C8-B3F9-A16714C895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49">
              <a:extLst>
                <a:ext uri="{FF2B5EF4-FFF2-40B4-BE49-F238E27FC236}">
                  <a16:creationId xmlns:a16="http://schemas.microsoft.com/office/drawing/2014/main" id="{6C2B3B3C-1DC9-4352-BB73-801976C8F51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0">
              <a:extLst>
                <a:ext uri="{FF2B5EF4-FFF2-40B4-BE49-F238E27FC236}">
                  <a16:creationId xmlns:a16="http://schemas.microsoft.com/office/drawing/2014/main" id="{EE22E3A8-5789-4189-9AC7-98D6826B03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1">
              <a:extLst>
                <a:ext uri="{FF2B5EF4-FFF2-40B4-BE49-F238E27FC236}">
                  <a16:creationId xmlns:a16="http://schemas.microsoft.com/office/drawing/2014/main" id="{9AC0FC74-D003-4D0D-9CAF-F6A03739E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2">
              <a:extLst>
                <a:ext uri="{FF2B5EF4-FFF2-40B4-BE49-F238E27FC236}">
                  <a16:creationId xmlns:a16="http://schemas.microsoft.com/office/drawing/2014/main" id="{126C2057-02E1-4348-ABEB-EAC063A17E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3">
              <a:extLst>
                <a:ext uri="{FF2B5EF4-FFF2-40B4-BE49-F238E27FC236}">
                  <a16:creationId xmlns:a16="http://schemas.microsoft.com/office/drawing/2014/main" id="{5150586D-D743-4392-844F-F2AFCCE649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4">
              <a:extLst>
                <a:ext uri="{FF2B5EF4-FFF2-40B4-BE49-F238E27FC236}">
                  <a16:creationId xmlns:a16="http://schemas.microsoft.com/office/drawing/2014/main" id="{9E5B157A-534E-4879-8013-D02864E76F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5">
              <a:extLst>
                <a:ext uri="{FF2B5EF4-FFF2-40B4-BE49-F238E27FC236}">
                  <a16:creationId xmlns:a16="http://schemas.microsoft.com/office/drawing/2014/main" id="{CEE2DD73-7E8C-4F26-8E93-8C32D11B26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8" name="Freeform 56">
              <a:extLst>
                <a:ext uri="{FF2B5EF4-FFF2-40B4-BE49-F238E27FC236}">
                  <a16:creationId xmlns:a16="http://schemas.microsoft.com/office/drawing/2014/main" id="{908CAC5F-DD8E-4A58-BD4C-6D8D29FA49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9" name="Freeform 57">
              <a:extLst>
                <a:ext uri="{FF2B5EF4-FFF2-40B4-BE49-F238E27FC236}">
                  <a16:creationId xmlns:a16="http://schemas.microsoft.com/office/drawing/2014/main" id="{20F130CF-281E-408C-9884-5F8B22CA1D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0" name="Freeform 58">
              <a:extLst>
                <a:ext uri="{FF2B5EF4-FFF2-40B4-BE49-F238E27FC236}">
                  <a16:creationId xmlns:a16="http://schemas.microsoft.com/office/drawing/2014/main" id="{3BC78068-9115-4D5D-9B2B-6F9BD9C296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9" name="Content Placeholder 8">
            <a:extLst>
              <a:ext uri="{FF2B5EF4-FFF2-40B4-BE49-F238E27FC236}">
                <a16:creationId xmlns:a16="http://schemas.microsoft.com/office/drawing/2014/main" id="{C8BCE447-FC28-6043-BCB5-4577B981B2E2}"/>
              </a:ext>
            </a:extLst>
          </p:cNvPr>
          <p:cNvSpPr>
            <a:spLocks noGrp="1"/>
          </p:cNvSpPr>
          <p:nvPr>
            <p:ph idx="1"/>
          </p:nvPr>
        </p:nvSpPr>
        <p:spPr>
          <a:xfrm>
            <a:off x="6448425" y="2249486"/>
            <a:ext cx="4598986" cy="4465639"/>
          </a:xfrm>
        </p:spPr>
        <p:txBody>
          <a:bodyPr>
            <a:normAutofit/>
          </a:bodyPr>
          <a:lstStyle/>
          <a:p>
            <a:pPr marL="0" indent="0">
              <a:buNone/>
            </a:pPr>
            <a:r>
              <a:rPr lang="en-US" dirty="0"/>
              <a:t>Color coding the harness is especially helpful for keeping track of which wire is used for what pin of the JTAG port.</a:t>
            </a:r>
          </a:p>
          <a:p>
            <a:pPr marL="0" indent="0">
              <a:buNone/>
            </a:pPr>
            <a:endParaRPr lang="en-US" dirty="0"/>
          </a:p>
          <a:p>
            <a:pPr marL="0" indent="0">
              <a:buNone/>
            </a:pPr>
            <a:r>
              <a:rPr lang="en-US" dirty="0"/>
              <a:t>WARNING: If you mismatch the GND or VCC with any other JTAG pin, it will cause irreversible damage.</a:t>
            </a:r>
          </a:p>
        </p:txBody>
      </p:sp>
    </p:spTree>
    <p:extLst>
      <p:ext uri="{BB962C8B-B14F-4D97-AF65-F5344CB8AC3E}">
        <p14:creationId xmlns:p14="http://schemas.microsoft.com/office/powerpoint/2010/main" val="4038430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71E4445-4DFC-41C5-95BC-78DDDDC5A076}"/>
              </a:ext>
            </a:extLst>
          </p:cNvPr>
          <p:cNvSpPr>
            <a:spLocks noGrp="1"/>
          </p:cNvSpPr>
          <p:nvPr>
            <p:ph type="title"/>
          </p:nvPr>
        </p:nvSpPr>
        <p:spPr>
          <a:xfrm>
            <a:off x="1141413" y="618518"/>
            <a:ext cx="4459286" cy="1478570"/>
          </a:xfrm>
        </p:spPr>
        <p:txBody>
          <a:bodyPr>
            <a:normAutofit/>
          </a:bodyPr>
          <a:lstStyle/>
          <a:p>
            <a:r>
              <a:rPr lang="en-US" sz="3200"/>
              <a:t>Using Serial debugger devices</a:t>
            </a:r>
          </a:p>
        </p:txBody>
      </p:sp>
      <p:sp>
        <p:nvSpPr>
          <p:cNvPr id="9" name="Content Placeholder 8">
            <a:extLst>
              <a:ext uri="{FF2B5EF4-FFF2-40B4-BE49-F238E27FC236}">
                <a16:creationId xmlns:a16="http://schemas.microsoft.com/office/drawing/2014/main" id="{B73B6EA1-9D05-4D5B-F449-22B8FE764AA6}"/>
              </a:ext>
            </a:extLst>
          </p:cNvPr>
          <p:cNvSpPr>
            <a:spLocks noGrp="1"/>
          </p:cNvSpPr>
          <p:nvPr>
            <p:ph idx="1"/>
          </p:nvPr>
        </p:nvSpPr>
        <p:spPr>
          <a:xfrm>
            <a:off x="1141412" y="2249486"/>
            <a:ext cx="4459287" cy="4418013"/>
          </a:xfrm>
        </p:spPr>
        <p:txBody>
          <a:bodyPr>
            <a:normAutofit fontScale="92500" lnSpcReduction="10000"/>
          </a:bodyPr>
          <a:lstStyle/>
          <a:p>
            <a:pPr marL="0" indent="0">
              <a:buNone/>
            </a:pPr>
            <a:r>
              <a:rPr lang="en-US" sz="2000" dirty="0"/>
              <a:t>Shikra (or whatever alternative) should be wired to the target device before connecting to computer.</a:t>
            </a:r>
          </a:p>
          <a:p>
            <a:pPr marL="0" indent="0">
              <a:buNone/>
            </a:pPr>
            <a:r>
              <a:rPr lang="en-US" sz="2000" dirty="0"/>
              <a:t>Once connected, you should see the following devices appear:</a:t>
            </a:r>
          </a:p>
          <a:p>
            <a:r>
              <a:rPr lang="en-US" dirty="0"/>
              <a:t>Windows</a:t>
            </a:r>
          </a:p>
          <a:p>
            <a:pPr lvl="1"/>
            <a:r>
              <a:rPr lang="en-US" sz="1600" dirty="0"/>
              <a:t>Device Manager &gt; Ports (COM &amp; LPT)</a:t>
            </a:r>
          </a:p>
          <a:p>
            <a:pPr lvl="1"/>
            <a:r>
              <a:rPr lang="en-US" sz="1600" dirty="0"/>
              <a:t>Should see something like “COM1”</a:t>
            </a:r>
          </a:p>
          <a:p>
            <a:r>
              <a:rPr lang="en-US" sz="2000" dirty="0"/>
              <a:t>Linux</a:t>
            </a:r>
          </a:p>
          <a:p>
            <a:pPr lvl="1"/>
            <a:r>
              <a:rPr lang="en-US" sz="1600" dirty="0" err="1"/>
              <a:t>sudo</a:t>
            </a:r>
            <a:r>
              <a:rPr lang="en-US" sz="1600" dirty="0"/>
              <a:t> </a:t>
            </a:r>
            <a:r>
              <a:rPr lang="en-US" sz="1600" dirty="0" err="1"/>
              <a:t>dmesg</a:t>
            </a:r>
            <a:r>
              <a:rPr lang="en-US" sz="1600" dirty="0"/>
              <a:t> | grep ttyUSB0</a:t>
            </a:r>
          </a:p>
          <a:p>
            <a:pPr lvl="1"/>
            <a:r>
              <a:rPr lang="en-US" sz="1600" dirty="0"/>
              <a:t>Should see some output showing the device was connected and registered to </a:t>
            </a:r>
            <a:r>
              <a:rPr lang="en-US" sz="1600" dirty="0" err="1"/>
              <a:t>ttyUSB</a:t>
            </a:r>
            <a:r>
              <a:rPr lang="en-US" sz="1600" dirty="0"/>
              <a:t>#</a:t>
            </a:r>
          </a:p>
        </p:txBody>
      </p:sp>
      <p:pic>
        <p:nvPicPr>
          <p:cNvPr id="5" name="Content Placeholder 4" descr="Diagram, schematic&#10;&#10;Description automatically generated">
            <a:extLst>
              <a:ext uri="{FF2B5EF4-FFF2-40B4-BE49-F238E27FC236}">
                <a16:creationId xmlns:a16="http://schemas.microsoft.com/office/drawing/2014/main" id="{53F39D33-B2AE-4955-B63E-F98DF488D488}"/>
              </a:ext>
            </a:extLst>
          </p:cNvPr>
          <p:cNvPicPr>
            <a:picLocks noChangeAspect="1"/>
          </p:cNvPicPr>
          <p:nvPr/>
        </p:nvPicPr>
        <p:blipFill>
          <a:blip r:embed="rId4"/>
          <a:stretch>
            <a:fillRect/>
          </a:stretch>
        </p:blipFill>
        <p:spPr>
          <a:xfrm>
            <a:off x="6096000" y="2271713"/>
            <a:ext cx="5456279" cy="416509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6" name="Group 5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400336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263B-38FE-43C8-BAF8-9FF270C35391}"/>
              </a:ext>
            </a:extLst>
          </p:cNvPr>
          <p:cNvSpPr>
            <a:spLocks noGrp="1"/>
          </p:cNvSpPr>
          <p:nvPr>
            <p:ph type="title"/>
          </p:nvPr>
        </p:nvSpPr>
        <p:spPr/>
        <p:txBody>
          <a:bodyPr/>
          <a:lstStyle/>
          <a:p>
            <a:r>
              <a:rPr lang="en-US" dirty="0"/>
              <a:t>Debugger Device Connection</a:t>
            </a:r>
          </a:p>
        </p:txBody>
      </p:sp>
      <p:pic>
        <p:nvPicPr>
          <p:cNvPr id="5" name="Content Placeholder 4" descr="Graphical user interface, text, application&#10;&#10;Description automatically generated">
            <a:extLst>
              <a:ext uri="{FF2B5EF4-FFF2-40B4-BE49-F238E27FC236}">
                <a16:creationId xmlns:a16="http://schemas.microsoft.com/office/drawing/2014/main" id="{A6172479-8046-4F08-9D05-97C3B28E5ED5}"/>
              </a:ext>
            </a:extLst>
          </p:cNvPr>
          <p:cNvPicPr>
            <a:picLocks noGrp="1" noChangeAspect="1"/>
          </p:cNvPicPr>
          <p:nvPr>
            <p:ph idx="1"/>
          </p:nvPr>
        </p:nvPicPr>
        <p:blipFill>
          <a:blip r:embed="rId2"/>
          <a:stretch>
            <a:fillRect/>
          </a:stretch>
        </p:blipFill>
        <p:spPr>
          <a:xfrm>
            <a:off x="219975" y="1887535"/>
            <a:ext cx="3085200" cy="4598325"/>
          </a:xfrm>
        </p:spPr>
      </p:pic>
      <p:pic>
        <p:nvPicPr>
          <p:cNvPr id="7" name="Picture 6" descr="Text&#10;&#10;Description automatically generated">
            <a:extLst>
              <a:ext uri="{FF2B5EF4-FFF2-40B4-BE49-F238E27FC236}">
                <a16:creationId xmlns:a16="http://schemas.microsoft.com/office/drawing/2014/main" id="{51761F2B-161A-4D6C-85D8-3E4018FB4977}"/>
              </a:ext>
            </a:extLst>
          </p:cNvPr>
          <p:cNvPicPr>
            <a:picLocks noChangeAspect="1"/>
          </p:cNvPicPr>
          <p:nvPr/>
        </p:nvPicPr>
        <p:blipFill rotWithShape="1">
          <a:blip r:embed="rId3"/>
          <a:srcRect l="2675" r="26121"/>
          <a:stretch/>
        </p:blipFill>
        <p:spPr>
          <a:xfrm>
            <a:off x="3427412" y="2575864"/>
            <a:ext cx="8620126" cy="3221669"/>
          </a:xfrm>
          <a:prstGeom prst="rect">
            <a:avLst/>
          </a:prstGeom>
        </p:spPr>
      </p:pic>
    </p:spTree>
    <p:extLst>
      <p:ext uri="{BB962C8B-B14F-4D97-AF65-F5344CB8AC3E}">
        <p14:creationId xmlns:p14="http://schemas.microsoft.com/office/powerpoint/2010/main" val="1958321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716B5-502A-41DD-B9D2-C85330D318D6}"/>
              </a:ext>
            </a:extLst>
          </p:cNvPr>
          <p:cNvSpPr>
            <a:spLocks noGrp="1"/>
          </p:cNvSpPr>
          <p:nvPr>
            <p:ph type="title"/>
          </p:nvPr>
        </p:nvSpPr>
        <p:spPr/>
        <p:txBody>
          <a:bodyPr/>
          <a:lstStyle/>
          <a:p>
            <a:r>
              <a:rPr lang="en-US" dirty="0"/>
              <a:t>Connecting to Debugger - Ubuntu</a:t>
            </a:r>
          </a:p>
        </p:txBody>
      </p:sp>
      <p:sp>
        <p:nvSpPr>
          <p:cNvPr id="3" name="Content Placeholder 2">
            <a:extLst>
              <a:ext uri="{FF2B5EF4-FFF2-40B4-BE49-F238E27FC236}">
                <a16:creationId xmlns:a16="http://schemas.microsoft.com/office/drawing/2014/main" id="{A8B310D1-7E4F-4EBE-92E4-6C3A42D98698}"/>
              </a:ext>
            </a:extLst>
          </p:cNvPr>
          <p:cNvSpPr>
            <a:spLocks noGrp="1"/>
          </p:cNvSpPr>
          <p:nvPr>
            <p:ph idx="1"/>
          </p:nvPr>
        </p:nvSpPr>
        <p:spPr/>
        <p:txBody>
          <a:bodyPr/>
          <a:lstStyle/>
          <a:p>
            <a:pPr marL="0" indent="0">
              <a:buNone/>
            </a:pPr>
            <a:r>
              <a:rPr lang="en-US" dirty="0"/>
              <a:t>Install the tools if not already:</a:t>
            </a:r>
          </a:p>
          <a:p>
            <a:pPr marL="457200" lvl="1" indent="0">
              <a:buNone/>
            </a:pPr>
            <a:r>
              <a:rPr lang="en-US" dirty="0" err="1"/>
              <a:t>sudo</a:t>
            </a:r>
            <a:r>
              <a:rPr lang="en-US" dirty="0"/>
              <a:t> apt install minicom –y</a:t>
            </a:r>
          </a:p>
          <a:p>
            <a:pPr marL="0" indent="0">
              <a:buNone/>
            </a:pPr>
            <a:r>
              <a:rPr lang="en-US" dirty="0"/>
              <a:t>Connect to the debugger:</a:t>
            </a:r>
          </a:p>
          <a:p>
            <a:pPr marL="457200" lvl="1" indent="0">
              <a:buNone/>
            </a:pPr>
            <a:r>
              <a:rPr lang="en-US" dirty="0" err="1"/>
              <a:t>sudo</a:t>
            </a:r>
            <a:r>
              <a:rPr lang="en-US" dirty="0"/>
              <a:t> minicom –D /dev/ttyUSB0</a:t>
            </a:r>
          </a:p>
          <a:p>
            <a:pPr marL="0" indent="0">
              <a:buNone/>
            </a:pPr>
            <a:r>
              <a:rPr lang="en-US" dirty="0"/>
              <a:t>You can also use the following command and configure minicom your way:</a:t>
            </a:r>
          </a:p>
          <a:p>
            <a:pPr marL="457200" lvl="1" indent="0">
              <a:buNone/>
            </a:pPr>
            <a:r>
              <a:rPr lang="en-US" dirty="0" err="1"/>
              <a:t>sudo</a:t>
            </a:r>
            <a:r>
              <a:rPr lang="en-US" dirty="0"/>
              <a:t> minicom -s</a:t>
            </a:r>
          </a:p>
        </p:txBody>
      </p:sp>
    </p:spTree>
    <p:extLst>
      <p:ext uri="{BB962C8B-B14F-4D97-AF65-F5344CB8AC3E}">
        <p14:creationId xmlns:p14="http://schemas.microsoft.com/office/powerpoint/2010/main" val="1424202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38F03-7931-420A-8675-932F0D7441C3}"/>
              </a:ext>
            </a:extLst>
          </p:cNvPr>
          <p:cNvSpPr>
            <a:spLocks noGrp="1"/>
          </p:cNvSpPr>
          <p:nvPr>
            <p:ph type="title"/>
          </p:nvPr>
        </p:nvSpPr>
        <p:spPr/>
        <p:txBody>
          <a:bodyPr/>
          <a:lstStyle/>
          <a:p>
            <a:r>
              <a:rPr lang="en-US" dirty="0"/>
              <a:t>Learning Outcomes</a:t>
            </a:r>
          </a:p>
        </p:txBody>
      </p:sp>
      <p:sp>
        <p:nvSpPr>
          <p:cNvPr id="3" name="Content Placeholder 2">
            <a:extLst>
              <a:ext uri="{FF2B5EF4-FFF2-40B4-BE49-F238E27FC236}">
                <a16:creationId xmlns:a16="http://schemas.microsoft.com/office/drawing/2014/main" id="{7591A2BC-B29B-4D0A-91B4-70E3DB271D0A}"/>
              </a:ext>
            </a:extLst>
          </p:cNvPr>
          <p:cNvSpPr>
            <a:spLocks noGrp="1"/>
          </p:cNvSpPr>
          <p:nvPr>
            <p:ph idx="1"/>
          </p:nvPr>
        </p:nvSpPr>
        <p:spPr/>
        <p:txBody>
          <a:bodyPr>
            <a:normAutofit lnSpcReduction="10000"/>
          </a:bodyPr>
          <a:lstStyle/>
          <a:p>
            <a:r>
              <a:rPr lang="en-US" dirty="0"/>
              <a:t>Types of serial debug ports</a:t>
            </a:r>
          </a:p>
          <a:p>
            <a:pPr lvl="1"/>
            <a:r>
              <a:rPr lang="en-US" dirty="0"/>
              <a:t>UART</a:t>
            </a:r>
          </a:p>
          <a:p>
            <a:pPr lvl="1"/>
            <a:r>
              <a:rPr lang="en-US" dirty="0"/>
              <a:t>JTAG</a:t>
            </a:r>
          </a:p>
          <a:p>
            <a:r>
              <a:rPr lang="en-US" dirty="0"/>
              <a:t>Locate layouts</a:t>
            </a:r>
          </a:p>
          <a:p>
            <a:r>
              <a:rPr lang="en-US" dirty="0"/>
              <a:t>Identify board components</a:t>
            </a:r>
          </a:p>
          <a:p>
            <a:r>
              <a:rPr lang="en-US" dirty="0"/>
              <a:t>How to interface with devices</a:t>
            </a:r>
          </a:p>
          <a:p>
            <a:r>
              <a:rPr lang="en-US" dirty="0"/>
              <a:t>Understand least privilege principles</a:t>
            </a:r>
          </a:p>
        </p:txBody>
      </p:sp>
    </p:spTree>
    <p:extLst>
      <p:ext uri="{BB962C8B-B14F-4D97-AF65-F5344CB8AC3E}">
        <p14:creationId xmlns:p14="http://schemas.microsoft.com/office/powerpoint/2010/main" val="2182835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90716B5-502A-41DD-B9D2-C85330D318D6}"/>
              </a:ext>
            </a:extLst>
          </p:cNvPr>
          <p:cNvSpPr>
            <a:spLocks noGrp="1"/>
          </p:cNvSpPr>
          <p:nvPr>
            <p:ph type="title"/>
          </p:nvPr>
        </p:nvSpPr>
        <p:spPr>
          <a:xfrm>
            <a:off x="1141413" y="618518"/>
            <a:ext cx="4459286" cy="1478570"/>
          </a:xfrm>
        </p:spPr>
        <p:txBody>
          <a:bodyPr>
            <a:normAutofit/>
          </a:bodyPr>
          <a:lstStyle/>
          <a:p>
            <a:r>
              <a:rPr lang="en-US" sz="3200"/>
              <a:t>Connecting to Debugger - Windows</a:t>
            </a:r>
          </a:p>
        </p:txBody>
      </p:sp>
      <p:sp>
        <p:nvSpPr>
          <p:cNvPr id="3" name="Content Placeholder 2">
            <a:extLst>
              <a:ext uri="{FF2B5EF4-FFF2-40B4-BE49-F238E27FC236}">
                <a16:creationId xmlns:a16="http://schemas.microsoft.com/office/drawing/2014/main" id="{A8B310D1-7E4F-4EBE-92E4-6C3A42D98698}"/>
              </a:ext>
            </a:extLst>
          </p:cNvPr>
          <p:cNvSpPr>
            <a:spLocks noGrp="1"/>
          </p:cNvSpPr>
          <p:nvPr>
            <p:ph idx="1"/>
          </p:nvPr>
        </p:nvSpPr>
        <p:spPr>
          <a:xfrm>
            <a:off x="1141412" y="2249487"/>
            <a:ext cx="4459287" cy="3965046"/>
          </a:xfrm>
        </p:spPr>
        <p:txBody>
          <a:bodyPr>
            <a:normAutofit lnSpcReduction="10000"/>
          </a:bodyPr>
          <a:lstStyle/>
          <a:p>
            <a:pPr marL="0" indent="0">
              <a:buNone/>
            </a:pPr>
            <a:r>
              <a:rPr lang="en-US" sz="2000" dirty="0"/>
              <a:t>Download and install PuTTY.</a:t>
            </a:r>
          </a:p>
          <a:p>
            <a:pPr marL="0" indent="0">
              <a:buNone/>
            </a:pPr>
            <a:r>
              <a:rPr lang="en-US" sz="2000" dirty="0"/>
              <a:t>Connect to the debugger using these settings:</a:t>
            </a:r>
          </a:p>
          <a:p>
            <a:r>
              <a:rPr lang="en-US" sz="2000" dirty="0"/>
              <a:t>Serial line: COM1</a:t>
            </a:r>
          </a:p>
          <a:p>
            <a:pPr lvl="1"/>
            <a:r>
              <a:rPr lang="en-US" sz="1600" dirty="0"/>
              <a:t>Or whatever device manager showed</a:t>
            </a:r>
          </a:p>
          <a:p>
            <a:r>
              <a:rPr lang="en-US" sz="2000" dirty="0"/>
              <a:t>Speed: 115200</a:t>
            </a:r>
          </a:p>
          <a:p>
            <a:r>
              <a:rPr lang="en-US" sz="2000" dirty="0"/>
              <a:t>Conn. Type: Serial</a:t>
            </a:r>
          </a:p>
          <a:p>
            <a:endParaRPr lang="en-US" sz="2000" dirty="0"/>
          </a:p>
          <a:p>
            <a:pPr marL="0" indent="0">
              <a:buNone/>
            </a:pPr>
            <a:r>
              <a:rPr lang="en-US" sz="2000" dirty="0"/>
              <a:t>Click ‘Open’.</a:t>
            </a:r>
          </a:p>
        </p:txBody>
      </p:sp>
      <p:pic>
        <p:nvPicPr>
          <p:cNvPr id="5" name="Picture 4" descr="Graphical user interface&#10;&#10;Description automatically generated">
            <a:extLst>
              <a:ext uri="{FF2B5EF4-FFF2-40B4-BE49-F238E27FC236}">
                <a16:creationId xmlns:a16="http://schemas.microsoft.com/office/drawing/2014/main" id="{E410A1A7-EF51-4D21-AEC7-A113F7E7E399}"/>
              </a:ext>
            </a:extLst>
          </p:cNvPr>
          <p:cNvPicPr>
            <a:picLocks noChangeAspect="1"/>
          </p:cNvPicPr>
          <p:nvPr/>
        </p:nvPicPr>
        <p:blipFill>
          <a:blip r:embed="rId4"/>
          <a:stretch>
            <a:fillRect/>
          </a:stretch>
        </p:blipFill>
        <p:spPr>
          <a:xfrm>
            <a:off x="6096000" y="796075"/>
            <a:ext cx="5456279" cy="524090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4" name="Group 13">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7"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4062113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62108-36A3-4CA4-9202-35C9BA1A3896}"/>
              </a:ext>
            </a:extLst>
          </p:cNvPr>
          <p:cNvSpPr>
            <a:spLocks noGrp="1"/>
          </p:cNvSpPr>
          <p:nvPr>
            <p:ph type="title"/>
          </p:nvPr>
        </p:nvSpPr>
        <p:spPr/>
        <p:txBody>
          <a:bodyPr/>
          <a:lstStyle/>
          <a:p>
            <a:r>
              <a:rPr lang="en-US" dirty="0"/>
              <a:t>Successful serial access</a:t>
            </a:r>
          </a:p>
        </p:txBody>
      </p:sp>
      <p:pic>
        <p:nvPicPr>
          <p:cNvPr id="5" name="Content Placeholder 4" descr="Text&#10;&#10;Description automatically generated">
            <a:extLst>
              <a:ext uri="{FF2B5EF4-FFF2-40B4-BE49-F238E27FC236}">
                <a16:creationId xmlns:a16="http://schemas.microsoft.com/office/drawing/2014/main" id="{74EFDE5D-4C77-4A76-B8C8-BBAB5C5EE077}"/>
              </a:ext>
            </a:extLst>
          </p:cNvPr>
          <p:cNvPicPr>
            <a:picLocks noGrp="1" noChangeAspect="1"/>
          </p:cNvPicPr>
          <p:nvPr>
            <p:ph idx="1"/>
          </p:nvPr>
        </p:nvPicPr>
        <p:blipFill>
          <a:blip r:embed="rId2"/>
          <a:stretch>
            <a:fillRect/>
          </a:stretch>
        </p:blipFill>
        <p:spPr>
          <a:xfrm>
            <a:off x="1141413" y="1778328"/>
            <a:ext cx="9592600" cy="4373575"/>
          </a:xfrm>
        </p:spPr>
      </p:pic>
    </p:spTree>
    <p:extLst>
      <p:ext uri="{BB962C8B-B14F-4D97-AF65-F5344CB8AC3E}">
        <p14:creationId xmlns:p14="http://schemas.microsoft.com/office/powerpoint/2010/main" val="2965458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70719-6D58-41E4-8826-4401B49CACC9}"/>
              </a:ext>
            </a:extLst>
          </p:cNvPr>
          <p:cNvSpPr>
            <a:spLocks noGrp="1"/>
          </p:cNvSpPr>
          <p:nvPr>
            <p:ph type="title"/>
          </p:nvPr>
        </p:nvSpPr>
        <p:spPr/>
        <p:txBody>
          <a:bodyPr/>
          <a:lstStyle/>
          <a:p>
            <a:r>
              <a:rPr lang="en-US" dirty="0"/>
              <a:t>Expected outcome</a:t>
            </a:r>
          </a:p>
        </p:txBody>
      </p:sp>
      <p:sp>
        <p:nvSpPr>
          <p:cNvPr id="3" name="Content Placeholder 2">
            <a:extLst>
              <a:ext uri="{FF2B5EF4-FFF2-40B4-BE49-F238E27FC236}">
                <a16:creationId xmlns:a16="http://schemas.microsoft.com/office/drawing/2014/main" id="{51F232BC-ABFC-4F91-87A2-AEFE4C2393B3}"/>
              </a:ext>
            </a:extLst>
          </p:cNvPr>
          <p:cNvSpPr>
            <a:spLocks noGrp="1"/>
          </p:cNvSpPr>
          <p:nvPr>
            <p:ph idx="1"/>
          </p:nvPr>
        </p:nvSpPr>
        <p:spPr/>
        <p:txBody>
          <a:bodyPr>
            <a:normAutofit/>
          </a:bodyPr>
          <a:lstStyle/>
          <a:p>
            <a:pPr marL="0" indent="0">
              <a:buNone/>
            </a:pPr>
            <a:r>
              <a:rPr lang="en-US" dirty="0"/>
              <a:t>In many cases, serial debugger access is still enabled to allow:</a:t>
            </a:r>
          </a:p>
          <a:p>
            <a:pPr lvl="1"/>
            <a:r>
              <a:rPr lang="en-US" dirty="0"/>
              <a:t>post-production patches to the firmware</a:t>
            </a:r>
          </a:p>
          <a:p>
            <a:pPr lvl="1"/>
            <a:r>
              <a:rPr lang="en-US" dirty="0"/>
              <a:t>faulty device debugging</a:t>
            </a:r>
          </a:p>
          <a:p>
            <a:pPr lvl="1"/>
            <a:r>
              <a:rPr lang="en-US" dirty="0"/>
              <a:t>user </a:t>
            </a:r>
            <a:r>
              <a:rPr lang="en-US" dirty="0" err="1"/>
              <a:t>modding</a:t>
            </a:r>
            <a:endParaRPr lang="en-US" dirty="0"/>
          </a:p>
          <a:p>
            <a:pPr marL="0" indent="0">
              <a:buNone/>
            </a:pPr>
            <a:r>
              <a:rPr lang="en-US" dirty="0"/>
              <a:t>However, in sensitive cases like critical infrastructure or equipment whose confidentiality needs to be guaranteed – this should be disabled to limit access and prevent tampering.</a:t>
            </a:r>
          </a:p>
        </p:txBody>
      </p:sp>
    </p:spTree>
    <p:extLst>
      <p:ext uri="{BB962C8B-B14F-4D97-AF65-F5344CB8AC3E}">
        <p14:creationId xmlns:p14="http://schemas.microsoft.com/office/powerpoint/2010/main" val="815277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5256-A827-472F-B109-7F42E4A7907E}"/>
              </a:ext>
            </a:extLst>
          </p:cNvPr>
          <p:cNvSpPr>
            <a:spLocks noGrp="1"/>
          </p:cNvSpPr>
          <p:nvPr>
            <p:ph type="title"/>
          </p:nvPr>
        </p:nvSpPr>
        <p:spPr/>
        <p:txBody>
          <a:bodyPr/>
          <a:lstStyle/>
          <a:p>
            <a:r>
              <a:rPr lang="en-US" dirty="0"/>
              <a:t>Security Principle – Least Privilege</a:t>
            </a:r>
          </a:p>
        </p:txBody>
      </p:sp>
      <p:sp>
        <p:nvSpPr>
          <p:cNvPr id="3" name="Content Placeholder 2">
            <a:extLst>
              <a:ext uri="{FF2B5EF4-FFF2-40B4-BE49-F238E27FC236}">
                <a16:creationId xmlns:a16="http://schemas.microsoft.com/office/drawing/2014/main" id="{AE5FD226-A38C-4327-A51F-FBBE7F3FE0B8}"/>
              </a:ext>
            </a:extLst>
          </p:cNvPr>
          <p:cNvSpPr>
            <a:spLocks noGrp="1"/>
          </p:cNvSpPr>
          <p:nvPr>
            <p:ph idx="1"/>
          </p:nvPr>
        </p:nvSpPr>
        <p:spPr/>
        <p:txBody>
          <a:bodyPr/>
          <a:lstStyle/>
          <a:p>
            <a:pPr marL="0" indent="0">
              <a:buNone/>
            </a:pPr>
            <a:r>
              <a:rPr lang="en-US" dirty="0"/>
              <a:t>The goal of least privilege is to limit the access of users or admins to an as needed basis.</a:t>
            </a:r>
          </a:p>
          <a:p>
            <a:pPr marL="0" indent="0">
              <a:buNone/>
            </a:pPr>
            <a:r>
              <a:rPr lang="en-US" dirty="0"/>
              <a:t>This prevents potential attackers from gaining greater access to a system or services despite their originally intended permissions/status.</a:t>
            </a:r>
          </a:p>
          <a:p>
            <a:pPr marL="0" indent="0">
              <a:buNone/>
            </a:pPr>
            <a:endParaRPr lang="en-US" dirty="0"/>
          </a:p>
          <a:p>
            <a:pPr lvl="1"/>
            <a:r>
              <a:rPr lang="en-US" dirty="0"/>
              <a:t>e.g., the average user of an online service shouldn’t have the same control as the admins</a:t>
            </a:r>
          </a:p>
        </p:txBody>
      </p:sp>
    </p:spTree>
    <p:extLst>
      <p:ext uri="{BB962C8B-B14F-4D97-AF65-F5344CB8AC3E}">
        <p14:creationId xmlns:p14="http://schemas.microsoft.com/office/powerpoint/2010/main" val="315249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5256-A827-472F-B109-7F42E4A7907E}"/>
              </a:ext>
            </a:extLst>
          </p:cNvPr>
          <p:cNvSpPr>
            <a:spLocks noGrp="1"/>
          </p:cNvSpPr>
          <p:nvPr>
            <p:ph type="title"/>
          </p:nvPr>
        </p:nvSpPr>
        <p:spPr/>
        <p:txBody>
          <a:bodyPr/>
          <a:lstStyle/>
          <a:p>
            <a:r>
              <a:rPr lang="en-US" dirty="0"/>
              <a:t>Security Principle – Least Privilege</a:t>
            </a:r>
          </a:p>
        </p:txBody>
      </p:sp>
      <p:sp>
        <p:nvSpPr>
          <p:cNvPr id="3" name="Content Placeholder 2">
            <a:extLst>
              <a:ext uri="{FF2B5EF4-FFF2-40B4-BE49-F238E27FC236}">
                <a16:creationId xmlns:a16="http://schemas.microsoft.com/office/drawing/2014/main" id="{AE5FD226-A38C-4327-A51F-FBBE7F3FE0B8}"/>
              </a:ext>
            </a:extLst>
          </p:cNvPr>
          <p:cNvSpPr>
            <a:spLocks noGrp="1"/>
          </p:cNvSpPr>
          <p:nvPr>
            <p:ph idx="1"/>
          </p:nvPr>
        </p:nvSpPr>
        <p:spPr>
          <a:xfrm>
            <a:off x="1141412" y="2249487"/>
            <a:ext cx="9905999" cy="3909266"/>
          </a:xfrm>
        </p:spPr>
        <p:txBody>
          <a:bodyPr/>
          <a:lstStyle/>
          <a:p>
            <a:pPr marL="0" indent="0">
              <a:buNone/>
            </a:pPr>
            <a:r>
              <a:rPr lang="en-US" dirty="0"/>
              <a:t>For physical devices this can mean many things:</a:t>
            </a:r>
          </a:p>
          <a:p>
            <a:pPr lvl="1"/>
            <a:r>
              <a:rPr lang="en-US" dirty="0"/>
              <a:t>Hiding or locking access to physical components of the device</a:t>
            </a:r>
          </a:p>
          <a:p>
            <a:pPr lvl="2"/>
            <a:r>
              <a:rPr lang="en-US" dirty="0"/>
              <a:t>USB ports, printers, scanners, I/O...</a:t>
            </a:r>
          </a:p>
          <a:p>
            <a:pPr lvl="1"/>
            <a:r>
              <a:rPr lang="en-US" dirty="0"/>
              <a:t>BIOS settings to disable unneeded features</a:t>
            </a:r>
          </a:p>
          <a:p>
            <a:pPr lvl="2"/>
            <a:r>
              <a:rPr lang="en-US" dirty="0"/>
              <a:t>Could be CPU options used for virtualization or overclocking</a:t>
            </a:r>
          </a:p>
          <a:p>
            <a:pPr lvl="2"/>
            <a:r>
              <a:rPr lang="en-US" dirty="0"/>
              <a:t>Specifying boot options</a:t>
            </a:r>
          </a:p>
          <a:p>
            <a:pPr lvl="2"/>
            <a:r>
              <a:rPr lang="en-US" dirty="0"/>
              <a:t>Allowed I/O devices</a:t>
            </a:r>
          </a:p>
          <a:p>
            <a:pPr lvl="1"/>
            <a:r>
              <a:rPr lang="en-US" dirty="0"/>
              <a:t>Disabling serial debug access</a:t>
            </a:r>
          </a:p>
          <a:p>
            <a:pPr lvl="1"/>
            <a:r>
              <a:rPr lang="en-US" dirty="0"/>
              <a:t>Blocking output of shell</a:t>
            </a:r>
          </a:p>
        </p:txBody>
      </p:sp>
    </p:spTree>
    <p:extLst>
      <p:ext uri="{BB962C8B-B14F-4D97-AF65-F5344CB8AC3E}">
        <p14:creationId xmlns:p14="http://schemas.microsoft.com/office/powerpoint/2010/main" val="3211270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5256-A827-472F-B109-7F42E4A7907E}"/>
              </a:ext>
            </a:extLst>
          </p:cNvPr>
          <p:cNvSpPr>
            <a:spLocks noGrp="1"/>
          </p:cNvSpPr>
          <p:nvPr>
            <p:ph type="title"/>
          </p:nvPr>
        </p:nvSpPr>
        <p:spPr/>
        <p:txBody>
          <a:bodyPr/>
          <a:lstStyle/>
          <a:p>
            <a:r>
              <a:rPr lang="en-US" dirty="0"/>
              <a:t>Least Privilege Examples</a:t>
            </a:r>
          </a:p>
        </p:txBody>
      </p:sp>
      <p:sp>
        <p:nvSpPr>
          <p:cNvPr id="3" name="Content Placeholder 2">
            <a:extLst>
              <a:ext uri="{FF2B5EF4-FFF2-40B4-BE49-F238E27FC236}">
                <a16:creationId xmlns:a16="http://schemas.microsoft.com/office/drawing/2014/main" id="{AE5FD226-A38C-4327-A51F-FBBE7F3FE0B8}"/>
              </a:ext>
            </a:extLst>
          </p:cNvPr>
          <p:cNvSpPr>
            <a:spLocks noGrp="1"/>
          </p:cNvSpPr>
          <p:nvPr>
            <p:ph idx="1"/>
          </p:nvPr>
        </p:nvSpPr>
        <p:spPr/>
        <p:txBody>
          <a:bodyPr/>
          <a:lstStyle/>
          <a:p>
            <a:pPr marL="0" indent="0">
              <a:buNone/>
            </a:pPr>
            <a:r>
              <a:rPr lang="en-US" dirty="0"/>
              <a:t>Good examples of least privilege adherence would be implementing security restrictions like:</a:t>
            </a:r>
          </a:p>
          <a:p>
            <a:pPr lvl="1"/>
            <a:r>
              <a:rPr lang="en-US" dirty="0"/>
              <a:t>BIOS admin passwords</a:t>
            </a:r>
          </a:p>
          <a:p>
            <a:pPr lvl="1"/>
            <a:r>
              <a:rPr lang="en-US" dirty="0"/>
              <a:t>Encrypting boot drives</a:t>
            </a:r>
          </a:p>
          <a:p>
            <a:pPr lvl="1"/>
            <a:r>
              <a:rPr lang="en-US" dirty="0"/>
              <a:t>Requiring a login at boot</a:t>
            </a:r>
          </a:p>
          <a:p>
            <a:pPr lvl="1"/>
            <a:r>
              <a:rPr lang="en-US" dirty="0"/>
              <a:t>Limiting permissions for critical services to specific accounts</a:t>
            </a:r>
          </a:p>
          <a:p>
            <a:pPr lvl="2"/>
            <a:r>
              <a:rPr lang="en-US" dirty="0"/>
              <a:t>A separate admin account with unique creds for each database</a:t>
            </a:r>
          </a:p>
        </p:txBody>
      </p:sp>
    </p:spTree>
    <p:extLst>
      <p:ext uri="{BB962C8B-B14F-4D97-AF65-F5344CB8AC3E}">
        <p14:creationId xmlns:p14="http://schemas.microsoft.com/office/powerpoint/2010/main" val="1657942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5256-A827-472F-B109-7F42E4A7907E}"/>
              </a:ext>
            </a:extLst>
          </p:cNvPr>
          <p:cNvSpPr>
            <a:spLocks noGrp="1"/>
          </p:cNvSpPr>
          <p:nvPr>
            <p:ph type="title"/>
          </p:nvPr>
        </p:nvSpPr>
        <p:spPr/>
        <p:txBody>
          <a:bodyPr/>
          <a:lstStyle/>
          <a:p>
            <a:r>
              <a:rPr lang="en-US" dirty="0"/>
              <a:t>Least Privilege Examples</a:t>
            </a:r>
          </a:p>
        </p:txBody>
      </p:sp>
      <p:sp>
        <p:nvSpPr>
          <p:cNvPr id="3" name="Content Placeholder 2">
            <a:extLst>
              <a:ext uri="{FF2B5EF4-FFF2-40B4-BE49-F238E27FC236}">
                <a16:creationId xmlns:a16="http://schemas.microsoft.com/office/drawing/2014/main" id="{AE5FD226-A38C-4327-A51F-FBBE7F3FE0B8}"/>
              </a:ext>
            </a:extLst>
          </p:cNvPr>
          <p:cNvSpPr>
            <a:spLocks noGrp="1"/>
          </p:cNvSpPr>
          <p:nvPr>
            <p:ph idx="1"/>
          </p:nvPr>
        </p:nvSpPr>
        <p:spPr/>
        <p:txBody>
          <a:bodyPr/>
          <a:lstStyle/>
          <a:p>
            <a:pPr marL="0" indent="0">
              <a:buNone/>
            </a:pPr>
            <a:r>
              <a:rPr lang="en-US" dirty="0"/>
              <a:t>Bad examples of least privilege adherence would be implementing security restrictions like:</a:t>
            </a:r>
          </a:p>
          <a:p>
            <a:pPr lvl="1"/>
            <a:r>
              <a:rPr lang="en-US" dirty="0"/>
              <a:t>No BIOS password</a:t>
            </a:r>
          </a:p>
          <a:p>
            <a:pPr lvl="1"/>
            <a:r>
              <a:rPr lang="en-US" dirty="0"/>
              <a:t>Allowing unauthorized bootable media</a:t>
            </a:r>
          </a:p>
          <a:p>
            <a:pPr lvl="1"/>
            <a:r>
              <a:rPr lang="en-US" dirty="0"/>
              <a:t>Unprompted access to admin accounts</a:t>
            </a:r>
          </a:p>
          <a:p>
            <a:pPr lvl="1"/>
            <a:r>
              <a:rPr lang="en-US" dirty="0"/>
              <a:t>Not enabling authentication for services</a:t>
            </a:r>
          </a:p>
          <a:p>
            <a:pPr lvl="1"/>
            <a:r>
              <a:rPr lang="en-US" dirty="0"/>
              <a:t>Using the same account for multiple services that require admin access</a:t>
            </a:r>
          </a:p>
          <a:p>
            <a:pPr lvl="1"/>
            <a:r>
              <a:rPr lang="en-US" dirty="0"/>
              <a:t>Incorrect file permissions for sensitive files/directories</a:t>
            </a:r>
          </a:p>
        </p:txBody>
      </p:sp>
    </p:spTree>
    <p:extLst>
      <p:ext uri="{BB962C8B-B14F-4D97-AF65-F5344CB8AC3E}">
        <p14:creationId xmlns:p14="http://schemas.microsoft.com/office/powerpoint/2010/main" val="1046844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05256-A827-472F-B109-7F42E4A7907E}"/>
              </a:ext>
            </a:extLst>
          </p:cNvPr>
          <p:cNvSpPr>
            <a:spLocks noGrp="1"/>
          </p:cNvSpPr>
          <p:nvPr>
            <p:ph type="title"/>
          </p:nvPr>
        </p:nvSpPr>
        <p:spPr/>
        <p:txBody>
          <a:bodyPr/>
          <a:lstStyle/>
          <a:p>
            <a:r>
              <a:rPr lang="en-US" dirty="0"/>
              <a:t>Least privilege and Physical security</a:t>
            </a:r>
          </a:p>
        </p:txBody>
      </p:sp>
      <p:sp>
        <p:nvSpPr>
          <p:cNvPr id="3" name="Content Placeholder 2">
            <a:extLst>
              <a:ext uri="{FF2B5EF4-FFF2-40B4-BE49-F238E27FC236}">
                <a16:creationId xmlns:a16="http://schemas.microsoft.com/office/drawing/2014/main" id="{AE5FD226-A38C-4327-A51F-FBBE7F3FE0B8}"/>
              </a:ext>
            </a:extLst>
          </p:cNvPr>
          <p:cNvSpPr>
            <a:spLocks noGrp="1"/>
          </p:cNvSpPr>
          <p:nvPr>
            <p:ph idx="1"/>
          </p:nvPr>
        </p:nvSpPr>
        <p:spPr/>
        <p:txBody>
          <a:bodyPr>
            <a:normAutofit/>
          </a:bodyPr>
          <a:lstStyle/>
          <a:p>
            <a:pPr marL="0" indent="0">
              <a:buNone/>
            </a:pPr>
            <a:r>
              <a:rPr lang="en-US" dirty="0"/>
              <a:t>As for how this relates to serial debuggers and their privileges, how often do you determine the level of serial access to any devices you use? If it were an IoT device used at home, you might create a separate </a:t>
            </a:r>
            <a:r>
              <a:rPr lang="en-US" dirty="0" err="1"/>
              <a:t>vLAN</a:t>
            </a:r>
            <a:r>
              <a:rPr lang="en-US" dirty="0"/>
              <a:t> for similar devices to limit access/visibility.</a:t>
            </a:r>
          </a:p>
          <a:p>
            <a:pPr marL="0" indent="0">
              <a:buNone/>
            </a:pPr>
            <a:r>
              <a:rPr lang="en-US" dirty="0"/>
              <a:t>Other than locking the device in a room, how do you verify or limit serial access to the device?</a:t>
            </a:r>
          </a:p>
        </p:txBody>
      </p:sp>
    </p:spTree>
    <p:extLst>
      <p:ext uri="{BB962C8B-B14F-4D97-AF65-F5344CB8AC3E}">
        <p14:creationId xmlns:p14="http://schemas.microsoft.com/office/powerpoint/2010/main" val="1386014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EEC2-E552-499A-B073-CE0BA3D86132}"/>
              </a:ext>
            </a:extLst>
          </p:cNvPr>
          <p:cNvSpPr>
            <a:spLocks noGrp="1"/>
          </p:cNvSpPr>
          <p:nvPr>
            <p:ph type="title"/>
          </p:nvPr>
        </p:nvSpPr>
        <p:spPr/>
        <p:txBody>
          <a:bodyPr/>
          <a:lstStyle/>
          <a:p>
            <a:r>
              <a:rPr lang="en-US" dirty="0"/>
              <a:t>What are Serial Debug Access Ports (DAP)?</a:t>
            </a:r>
          </a:p>
        </p:txBody>
      </p:sp>
      <p:sp>
        <p:nvSpPr>
          <p:cNvPr id="3" name="Content Placeholder 2">
            <a:extLst>
              <a:ext uri="{FF2B5EF4-FFF2-40B4-BE49-F238E27FC236}">
                <a16:creationId xmlns:a16="http://schemas.microsoft.com/office/drawing/2014/main" id="{8767C7FC-04D6-4D31-B762-1032527D098F}"/>
              </a:ext>
            </a:extLst>
          </p:cNvPr>
          <p:cNvSpPr>
            <a:spLocks noGrp="1"/>
          </p:cNvSpPr>
          <p:nvPr>
            <p:ph idx="1"/>
          </p:nvPr>
        </p:nvSpPr>
        <p:spPr/>
        <p:txBody>
          <a:bodyPr/>
          <a:lstStyle/>
          <a:p>
            <a:pPr marL="0" indent="0">
              <a:buNone/>
            </a:pPr>
            <a:r>
              <a:rPr lang="en-US" dirty="0"/>
              <a:t>A debug access port (DAP) is a chip-level diagnostic interface tool used to directly communicate with the CPU or microcontroller.</a:t>
            </a:r>
          </a:p>
          <a:p>
            <a:pPr marL="0" indent="0">
              <a:buNone/>
            </a:pPr>
            <a:r>
              <a:rPr lang="en-US" dirty="0"/>
              <a:t>With the correct hardware, an operator can use a debugger like GDB to halt the chip and manually troubleshoot any code running on it.</a:t>
            </a:r>
          </a:p>
          <a:p>
            <a:pPr marL="0" indent="0">
              <a:buNone/>
            </a:pPr>
            <a:r>
              <a:rPr lang="en-US" dirty="0"/>
              <a:t>In some instances, if the debugged device were running something like RTOS (a lightweight embedded OS) they could debug the firmware running directly on the processor within Eclipse development tools.</a:t>
            </a:r>
          </a:p>
        </p:txBody>
      </p:sp>
    </p:spTree>
    <p:extLst>
      <p:ext uri="{BB962C8B-B14F-4D97-AF65-F5344CB8AC3E}">
        <p14:creationId xmlns:p14="http://schemas.microsoft.com/office/powerpoint/2010/main" val="4041073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55DF8-AA77-4F47-B595-7D18A477719A}"/>
              </a:ext>
            </a:extLst>
          </p:cNvPr>
          <p:cNvSpPr>
            <a:spLocks noGrp="1"/>
          </p:cNvSpPr>
          <p:nvPr>
            <p:ph type="title"/>
          </p:nvPr>
        </p:nvSpPr>
        <p:spPr/>
        <p:txBody>
          <a:bodyPr/>
          <a:lstStyle/>
          <a:p>
            <a:r>
              <a:rPr lang="en-US" dirty="0"/>
              <a:t>Serial DAP</a:t>
            </a:r>
          </a:p>
        </p:txBody>
      </p:sp>
      <p:sp>
        <p:nvSpPr>
          <p:cNvPr id="3" name="Content Placeholder 2">
            <a:extLst>
              <a:ext uri="{FF2B5EF4-FFF2-40B4-BE49-F238E27FC236}">
                <a16:creationId xmlns:a16="http://schemas.microsoft.com/office/drawing/2014/main" id="{C3DB3B8D-6B30-42F2-9C44-8BA51CDFEA1D}"/>
              </a:ext>
            </a:extLst>
          </p:cNvPr>
          <p:cNvSpPr>
            <a:spLocks noGrp="1"/>
          </p:cNvSpPr>
          <p:nvPr>
            <p:ph idx="1"/>
          </p:nvPr>
        </p:nvSpPr>
        <p:spPr>
          <a:xfrm>
            <a:off x="1141412" y="2249486"/>
            <a:ext cx="9905999" cy="4231995"/>
          </a:xfrm>
        </p:spPr>
        <p:txBody>
          <a:bodyPr/>
          <a:lstStyle/>
          <a:p>
            <a:pPr marL="0" indent="0">
              <a:buNone/>
            </a:pPr>
            <a:r>
              <a:rPr lang="en-US" dirty="0"/>
              <a:t>Typically, to interface with any serial DAP, we to least identify:</a:t>
            </a:r>
          </a:p>
          <a:p>
            <a:pPr lvl="1"/>
            <a:r>
              <a:rPr lang="en-US" dirty="0"/>
              <a:t>TDO/RX: trace used for receiving instructions</a:t>
            </a:r>
          </a:p>
          <a:p>
            <a:pPr lvl="1"/>
            <a:r>
              <a:rPr lang="en-US" dirty="0"/>
              <a:t>TDI/TX: trace used for transmitting instructions</a:t>
            </a:r>
          </a:p>
          <a:p>
            <a:pPr lvl="1"/>
            <a:r>
              <a:rPr lang="en-US" dirty="0"/>
              <a:t>VCC: either to supply power or reference board voltage</a:t>
            </a:r>
          </a:p>
          <a:p>
            <a:pPr lvl="2"/>
            <a:r>
              <a:rPr lang="en-US" dirty="0"/>
              <a:t>Commonly either 3.3V or 5V</a:t>
            </a:r>
          </a:p>
          <a:p>
            <a:pPr lvl="1"/>
            <a:r>
              <a:rPr lang="en-US" dirty="0"/>
              <a:t>GND: any trace used for ground</a:t>
            </a:r>
          </a:p>
          <a:p>
            <a:pPr marL="0" indent="0">
              <a:buNone/>
            </a:pPr>
            <a:r>
              <a:rPr lang="en-US" dirty="0"/>
              <a:t>Each format is different and you to verify before interfacing.</a:t>
            </a:r>
          </a:p>
          <a:p>
            <a:pPr marL="0" indent="0">
              <a:buNone/>
            </a:pPr>
            <a:r>
              <a:rPr lang="en-US" dirty="0"/>
              <a:t>Common formats are:</a:t>
            </a:r>
          </a:p>
          <a:p>
            <a:pPr lvl="1"/>
            <a:r>
              <a:rPr lang="en-US" dirty="0"/>
              <a:t>JTAG/UART/SWD/OBD/CANBUS</a:t>
            </a:r>
          </a:p>
        </p:txBody>
      </p:sp>
    </p:spTree>
    <p:extLst>
      <p:ext uri="{BB962C8B-B14F-4D97-AF65-F5344CB8AC3E}">
        <p14:creationId xmlns:p14="http://schemas.microsoft.com/office/powerpoint/2010/main" val="162117467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Circuit design</Template>
  <TotalTime>307</TotalTime>
  <Words>1024</Words>
  <Application>Microsoft Office PowerPoint</Application>
  <PresentationFormat>Widescreen</PresentationFormat>
  <Paragraphs>114</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Tw Cen MT</vt:lpstr>
      <vt:lpstr>Circuit</vt:lpstr>
      <vt:lpstr>Serial Debuggers and bootloader security</vt:lpstr>
      <vt:lpstr>Learning Outcomes</vt:lpstr>
      <vt:lpstr>Security Principle – Least Privilege</vt:lpstr>
      <vt:lpstr>Security Principle – Least Privilege</vt:lpstr>
      <vt:lpstr>Least Privilege Examples</vt:lpstr>
      <vt:lpstr>Least Privilege Examples</vt:lpstr>
      <vt:lpstr>Least privilege and Physical security</vt:lpstr>
      <vt:lpstr>What are Serial Debug Access Ports (DAP)?</vt:lpstr>
      <vt:lpstr>Serial DAP</vt:lpstr>
      <vt:lpstr>JTAG LAYOUT EXAMPLEs</vt:lpstr>
      <vt:lpstr>Identifying DAP Interfaces</vt:lpstr>
      <vt:lpstr>Chipset Identification</vt:lpstr>
      <vt:lpstr>Mapping JTAG PINS</vt:lpstr>
      <vt:lpstr>Connecting to the JTAG Interface</vt:lpstr>
      <vt:lpstr>Example of JTAG HARNESS</vt:lpstr>
      <vt:lpstr>Example of JTAG HARNESS – Cont’d</vt:lpstr>
      <vt:lpstr>Using Serial debugger devices</vt:lpstr>
      <vt:lpstr>Debugger Device Connection</vt:lpstr>
      <vt:lpstr>Connecting to Debugger - Ubuntu</vt:lpstr>
      <vt:lpstr>Connecting to Debugger - Windows</vt:lpstr>
      <vt:lpstr>Successful serial access</vt:lpstr>
      <vt:lpstr>Expected outcome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Serial Debuggers and bootloader security</dc:title>
  <dc:creator>Flack, Micah</dc:creator>
  <cp:lastModifiedBy>Flack, Micah</cp:lastModifiedBy>
  <cp:revision>4</cp:revision>
  <dcterms:created xsi:type="dcterms:W3CDTF">2022-11-28T09:12:02Z</dcterms:created>
  <dcterms:modified xsi:type="dcterms:W3CDTF">2022-11-28T14:19:51Z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